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sldIdLst>
    <p:sldId id="260" r:id="rId2"/>
    <p:sldId id="265" r:id="rId3"/>
    <p:sldId id="266" r:id="rId4"/>
    <p:sldId id="272" r:id="rId5"/>
    <p:sldId id="259" r:id="rId6"/>
    <p:sldId id="268" r:id="rId7"/>
    <p:sldId id="270" r:id="rId8"/>
    <p:sldId id="269" r:id="rId9"/>
    <p:sldId id="271" r:id="rId10"/>
    <p:sldId id="267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3719"/>
    <a:srgbClr val="253917"/>
    <a:srgbClr val="273C18"/>
    <a:srgbClr val="2C451B"/>
    <a:srgbClr val="003300"/>
    <a:srgbClr val="BB0528"/>
    <a:srgbClr val="FEF4CE"/>
    <a:srgbClr val="F5FEDE"/>
    <a:srgbClr val="D0E5C1"/>
    <a:srgbClr val="9CD9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72D07-8AEB-4EA5-9B62-7F233D08ED0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C95E3-9CF7-4C3D-A28C-69DF2E179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950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747ABD-20D8-4CEC-B8EC-6DFABAE19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44CDEE0-66E9-4F76-ACC1-3E3B8017A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95AE9C9-B5F0-4129-A453-8CC20B6E7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B783-A7C8-44E3-B231-29C0D08EC5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3F647B-F429-4EFE-ACF5-E54B23EEC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CB2251-C932-40AD-A00A-179CFA290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030F-2FF9-4E5D-9027-1E429BA7A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604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4A89B0-7E18-4B5C-BB9B-96C191CF7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D328B6F-0C90-4BB9-A325-FCFFE6DB8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F56E48-5CC0-4CBC-AC60-3F296F4F7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B783-A7C8-44E3-B231-29C0D08EC5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194FE11-E39E-49FB-8455-8752AF6E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F7B21E-91C4-4687-BEC3-2A164E03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030F-2FF9-4E5D-9027-1E429BA7A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775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26E0F37-A67F-40BB-B617-DC69125D6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9855A88-3E44-41DD-9734-D57088B11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49BA1C-DD94-4B42-8C8D-72786881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B783-A7C8-44E3-B231-29C0D08EC5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42A7CB5-4BA5-4B46-A30E-5DFFC90B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33CED43-9457-476C-A2A0-1CEE61C5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030F-2FF9-4E5D-9027-1E429BA7A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470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DEC64D-AE32-4EC4-AD8A-AF3FDE7B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B036FB-DE29-464B-87F4-9A2D67C20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EED2CB-26F4-4985-8B56-439A74E00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B783-A7C8-44E3-B231-29C0D08EC5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E75387-24A3-41F6-8CA6-20936403C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84A1B3-2E2A-4385-8869-8CD24CD1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030F-2FF9-4E5D-9027-1E429BA7A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31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83D535-7690-4711-B0DB-531A23CC4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9935DD3-4298-4E89-A7B0-587E39927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6A478C7-1F24-4580-91F1-45196D0C7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B783-A7C8-44E3-B231-29C0D08EC5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84F319-C16F-4F00-965B-2B4A97C77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D6FCE31-167C-43F8-A344-269BE26A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030F-2FF9-4E5D-9027-1E429BA7A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10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83D5DC-07BC-444B-A699-8415F9C65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9367D4D-E6B6-4FD7-B385-E6B42F335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CC3B878-6503-4B18-81E5-552368AC7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066794-B790-4657-BE0F-4AA4882E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B783-A7C8-44E3-B231-29C0D08EC5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2FE5E6F-227F-4E67-BF4A-223FDE74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E4F23C6-9F1A-4814-93E8-B0052765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030F-2FF9-4E5D-9027-1E429BA7A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797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AA500C-FCDB-48D4-9E85-85317BE33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B5CC997-DBD0-4A01-A39E-5381EC92D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1045755-97C3-40BE-B94E-BBC9BC10A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6EDCBCE-FE01-4790-B6A9-E3125124B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1F5AB56-56E9-4182-B95F-C1FC95365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F13A6A0-F391-4D44-96A1-D7B2638D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B783-A7C8-44E3-B231-29C0D08EC5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70DE2D7-8225-4284-95EF-FA2C9C29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AE310FB-2F6C-4D91-A228-9DA59FBA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030F-2FF9-4E5D-9027-1E429BA7A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04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DC13E5-5BC0-4E6A-A200-9EB0F4AD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BEB431C-2948-499E-AC74-E91BCA26E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B783-A7C8-44E3-B231-29C0D08EC5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00B81B0-BE06-4370-A99D-06F808C0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848193F-09B5-43E8-9F4C-DC5B0963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030F-2FF9-4E5D-9027-1E429BA7A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83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F4CF98E-6116-4F36-A558-B48CA428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B783-A7C8-44E3-B231-29C0D08EC5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7F91051-10F8-4BAE-8C93-DDE6C5B29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6031311-A621-4BEA-B166-05AF913D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030F-2FF9-4E5D-9027-1E429BA7A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EF81D1-A9BE-4E20-B2A0-D35FE4D5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284480-41DE-4162-A44C-839E260AA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CF20FFB-7F4F-4348-BCAD-052E8CDEB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981E31F-BB64-4E11-83C3-34C0DC982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B783-A7C8-44E3-B231-29C0D08EC5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BB4ED20-B39C-4252-A8A6-58F11269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64A6CB0-E6EA-449A-B0A0-0296A284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030F-2FF9-4E5D-9027-1E429BA7A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090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95412A-73B0-4B0C-9CE9-B63D76F6D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DD6116B-5EA6-452A-89CE-C1367C160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82040FC-CC08-499B-B063-005DB8C7A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470C7FC-04EC-4E88-9851-AA1FB9088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B783-A7C8-44E3-B231-29C0D08EC5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D8FA782-24B0-4705-92AC-AF34BB3F2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07D5130-3A2B-44A9-B5CA-3FB89731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030F-2FF9-4E5D-9027-1E429BA7A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21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AB0642-107B-4324-8C17-D12C0B19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4D842D1-5AFF-453A-B3BD-907AB098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81C450D-05E6-4E6C-9B1A-677A43171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7B783-A7C8-44E3-B231-29C0D08EC5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4F5198-4CF7-4FFC-B736-51EE60533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BB1B7C1-10C6-4628-8CE2-5FEDF7DF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4030F-2FF9-4E5D-9027-1E429BA7A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493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87;&#1088;&#1080;&#1090;&#1095;&#1072;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8EF5C5-14F6-4926-907E-8C778B85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42327A17-0933-479B-B042-3BA7D83DC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04"/>
            <a:ext cx="12192000" cy="6960093"/>
          </a:xfrm>
        </p:spPr>
      </p:pic>
    </p:spTree>
    <p:extLst>
      <p:ext uri="{BB962C8B-B14F-4D97-AF65-F5344CB8AC3E}">
        <p14:creationId xmlns:p14="http://schemas.microsoft.com/office/powerpoint/2010/main" xmlns="" val="26047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3741E8-2DB8-4DB3-B571-49596367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179" y="165465"/>
            <a:ext cx="7850821" cy="1325563"/>
          </a:xfrm>
        </p:spPr>
        <p:txBody>
          <a:bodyPr>
            <a:noAutofit/>
          </a:bodyPr>
          <a:lstStyle/>
          <a:p>
            <a:pPr algn="ctr"/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4D357D3-1428-4293-949F-BE3324DC7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213"/>
          <a:stretch/>
        </p:blipFill>
        <p:spPr>
          <a:xfrm>
            <a:off x="0" y="-1"/>
            <a:ext cx="2672179" cy="6858001"/>
          </a:xfrm>
        </p:spPr>
      </p:pic>
      <p:pic>
        <p:nvPicPr>
          <p:cNvPr id="1026" name="Picture 2" descr="C:\Users\opanc\Desktop\сценарии пед совета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3655" y="0"/>
            <a:ext cx="9908345" cy="49658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51358" y="5142469"/>
            <a:ext cx="996881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«… если Вы не сможете воспользоваться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преимуществом этих перемен»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7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27D0EF-0613-4B09-B3D4-CD82E079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opanc\Desktop\сценарии пед совета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379569" cy="6915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90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4D357D3-1428-4293-949F-BE3324DC7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213"/>
          <a:stretch/>
        </p:blipFill>
        <p:spPr>
          <a:xfrm>
            <a:off x="0" y="-1"/>
            <a:ext cx="2672179" cy="6858001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B6B612E-5A89-4D83-978D-51C816D0A0F1}"/>
              </a:ext>
            </a:extLst>
          </p:cNvPr>
          <p:cNvSpPr txBox="1"/>
          <p:nvPr/>
        </p:nvSpPr>
        <p:spPr>
          <a:xfrm>
            <a:off x="2876366" y="1509616"/>
            <a:ext cx="8981983" cy="98911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opanc\Desktop\сценарии пед совета\чернышев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6025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10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3741E8-2DB8-4DB3-B571-49596367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2" y="1318161"/>
            <a:ext cx="5796621" cy="92101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hlinkClick r:id="rId2" action="ppaction://hlinkfile"/>
              </a:rPr>
              <a:t>Притча </a:t>
            </a:r>
            <a:endParaRPr lang="ru-RU" sz="80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4D357D3-1428-4293-949F-BE3324DC7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213"/>
          <a:stretch/>
        </p:blipFill>
        <p:spPr>
          <a:xfrm>
            <a:off x="1" y="0"/>
            <a:ext cx="1757547" cy="6858001"/>
          </a:xfrm>
        </p:spPr>
      </p:pic>
      <p:pic>
        <p:nvPicPr>
          <p:cNvPr id="7170" name="Picture 2" descr="https://sprosi-sam.ru/img/40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0304" y="0"/>
            <a:ext cx="5741695" cy="3598223"/>
          </a:xfrm>
          <a:prstGeom prst="rect">
            <a:avLst/>
          </a:prstGeom>
          <a:noFill/>
        </p:spPr>
      </p:pic>
      <p:pic>
        <p:nvPicPr>
          <p:cNvPr id="7172" name="Picture 4" descr="https://pbs.twimg.com/media/E6w8uvhWQAM4pX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5372" y="3167784"/>
            <a:ext cx="3781054" cy="3690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27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8EF5C5-14F6-4926-907E-8C778B85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42327A17-0933-479B-B042-3BA7D83DC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04"/>
            <a:ext cx="12192000" cy="6960093"/>
          </a:xfr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D2BD0C0F-B695-428F-A2DE-1E7AF5C4C290}"/>
              </a:ext>
            </a:extLst>
          </p:cNvPr>
          <p:cNvSpPr/>
          <p:nvPr/>
        </p:nvSpPr>
        <p:spPr>
          <a:xfrm>
            <a:off x="751643" y="335449"/>
            <a:ext cx="10688714" cy="9854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800" dirty="0">
                <a:solidFill>
                  <a:srgbClr val="2539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</a:t>
            </a:r>
            <a:r>
              <a:rPr lang="ru-RU" altLang="ru-RU" dirty="0" smtClean="0">
                <a:solidFill>
                  <a:srgbClr val="2539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автономное</a:t>
            </a:r>
            <a:r>
              <a:rPr lang="ru-RU" altLang="ru-RU" sz="1800" dirty="0" smtClean="0">
                <a:solidFill>
                  <a:srgbClr val="2539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rgbClr val="2539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образовательное учреждение </a:t>
            </a:r>
          </a:p>
          <a:p>
            <a:pPr algn="ctr"/>
            <a:r>
              <a:rPr lang="ru-RU" altLang="ru-RU" sz="1800" dirty="0" smtClean="0">
                <a:solidFill>
                  <a:srgbClr val="2539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1800" dirty="0" err="1" smtClean="0">
                <a:solidFill>
                  <a:srgbClr val="2539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Бузулукский</a:t>
            </a:r>
            <a:r>
              <a:rPr lang="ru-RU" altLang="ru-RU" sz="1800" dirty="0" smtClean="0">
                <a:solidFill>
                  <a:srgbClr val="2539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строительный колледж»</a:t>
            </a:r>
            <a:endParaRPr lang="ru-RU" altLang="ru-RU" sz="1800" dirty="0">
              <a:solidFill>
                <a:srgbClr val="2539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447C48EC-E5BF-49B2-A8D1-C857D3609961}"/>
              </a:ext>
            </a:extLst>
          </p:cNvPr>
          <p:cNvSpPr/>
          <p:nvPr/>
        </p:nvSpPr>
        <p:spPr>
          <a:xfrm>
            <a:off x="594804" y="1681813"/>
            <a:ext cx="10845553" cy="29207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замыслов к результату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Применение современных образовательных технологий, актуальных для реализации новых образовательных стандартов, как основа качественного образования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ru-RU" alt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Педагогический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(</a:t>
            </a:r>
            <a:r>
              <a:rPr lang="ru-RU" alt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коуч-сет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alt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13.05.2022</a:t>
            </a:r>
            <a:endParaRPr lang="ru-RU" alt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7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3741E8-2DB8-4DB3-B571-49596367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871" y="-210780"/>
            <a:ext cx="7385482" cy="1325563"/>
          </a:xfrm>
        </p:spPr>
        <p:txBody>
          <a:bodyPr>
            <a:normAutofit/>
          </a:bodyPr>
          <a:lstStyle/>
          <a:p>
            <a:r>
              <a:rPr lang="ru-RU" alt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Программа </a:t>
            </a:r>
            <a:r>
              <a:rPr lang="ru-RU" altLang="ru-RU" sz="4800" b="1" dirty="0" err="1" smtClean="0">
                <a:solidFill>
                  <a:schemeClr val="accent6">
                    <a:lumMod val="50000"/>
                  </a:schemeClr>
                </a:solidFill>
              </a:rPr>
              <a:t>коуч</a:t>
            </a:r>
            <a:r>
              <a:rPr lang="ru-RU" altLang="ru-RU" sz="4800" b="1" dirty="0" smtClean="0">
                <a:solidFill>
                  <a:schemeClr val="accent6">
                    <a:lumMod val="50000"/>
                  </a:schemeClr>
                </a:solidFill>
              </a:rPr>
              <a:t>- сета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4D357D3-1428-4293-949F-BE3324DC7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213"/>
          <a:stretch/>
        </p:blipFill>
        <p:spPr>
          <a:xfrm>
            <a:off x="-35510" y="0"/>
            <a:ext cx="2672179" cy="6858001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A4EA485-4705-4291-82E3-FE99680C53E5}"/>
              </a:ext>
            </a:extLst>
          </p:cNvPr>
          <p:cNvSpPr txBox="1"/>
          <p:nvPr/>
        </p:nvSpPr>
        <p:spPr>
          <a:xfrm>
            <a:off x="2636669" y="881678"/>
            <a:ext cx="9348557" cy="601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i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«От </a:t>
            </a:r>
            <a:r>
              <a:rPr lang="ru-RU" sz="3600" b="1" i="1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замыслов к </a:t>
            </a:r>
            <a:r>
              <a:rPr lang="ru-RU" sz="3600" b="1" i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результату»</a:t>
            </a:r>
            <a:endParaRPr lang="ru-RU" sz="3600" b="1" i="1" u="sng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1.Открытие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педагогического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совета.</a:t>
            </a:r>
          </a:p>
          <a:p>
            <a:pPr marL="742950" indent="-742950" algn="r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Горько Н.И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., директор 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колледжа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Работа по площадкам (по направлениям)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3.Подведение итогов работы педагогического совета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3600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Индерейкина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Е.Н, зам. директора по УР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9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4D357D3-1428-4293-949F-BE3324DC7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213"/>
          <a:stretch/>
        </p:blipFill>
        <p:spPr>
          <a:xfrm>
            <a:off x="0" y="-1"/>
            <a:ext cx="2672179" cy="6858001"/>
          </a:xfrm>
        </p:spPr>
      </p:pic>
      <p:sp>
        <p:nvSpPr>
          <p:cNvPr id="5137" name="WordArt 17"/>
          <p:cNvSpPr>
            <a:spLocks noChangeArrowheads="1" noChangeShapeType="1" noTextEdit="1"/>
          </p:cNvSpPr>
          <p:nvPr/>
        </p:nvSpPr>
        <p:spPr bwMode="auto">
          <a:xfrm>
            <a:off x="2576946" y="326572"/>
            <a:ext cx="63627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"МОДЕЛЬ ПРОФЕССИОНАЛЬНОЙ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36" name="WordArt 16"/>
          <p:cNvSpPr>
            <a:spLocks noChangeArrowheads="1" noChangeShapeType="1" noTextEdit="1"/>
          </p:cNvSpPr>
          <p:nvPr/>
        </p:nvSpPr>
        <p:spPr bwMode="auto">
          <a:xfrm>
            <a:off x="7481455" y="928007"/>
            <a:ext cx="44577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КОМПЕТЕНТНОСТИ ПЕДАГОГА"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35" name="Рисунок 46" descr="sel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994" y="3985162"/>
            <a:ext cx="1704975" cy="2686050"/>
          </a:xfrm>
          <a:prstGeom prst="rect">
            <a:avLst/>
          </a:prstGeom>
          <a:noFill/>
        </p:spPr>
      </p:pic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0" y="11239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4690753" y="312420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0" y="53530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99082" y="1451900"/>
            <a:ext cx="82305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prstClr val="black"/>
                </a:solidFill>
                <a:latin typeface="Times New Roman" pitchFamily="18" charset="0"/>
                <a:ea typeface="Andale Sans UI" charset="-52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Andale Sans UI" charset="-52"/>
                <a:cs typeface="Times New Roman" pitchFamily="18" charset="0"/>
              </a:rPr>
              <a:t>Цель-    1)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Andale Sans UI" charset="-52"/>
                <a:cs typeface="Times New Roman" pitchFamily="18" charset="0"/>
              </a:rPr>
              <a:t>разработать модель профессиональной компетентности педагога. </a:t>
            </a:r>
            <a:endParaRPr lang="ru-RU" sz="2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517568" y="2612572"/>
            <a:ext cx="6543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Andale Sans UI" charset="-52"/>
                <a:cs typeface="Times New Roman" pitchFamily="18" charset="0"/>
              </a:rPr>
              <a:t>       2)</a:t>
            </a:r>
            <a:r>
              <a:rPr lang="ru-RU" sz="2800" dirty="0" smtClean="0">
                <a:latin typeface="Times New Roman" pitchFamily="18" charset="0"/>
                <a:ea typeface="Andale Sans UI" charset="-52"/>
                <a:cs typeface="Times New Roman" pitchFamily="18" charset="0"/>
              </a:rPr>
              <a:t> выбрать 10 наиболее значимых и важных качеств, составляющих профессиональную компетентность педагога, причем пять из них – </a:t>
            </a:r>
            <a:r>
              <a:rPr lang="ru-RU" sz="2800" b="1" dirty="0" smtClean="0">
                <a:latin typeface="Times New Roman" pitchFamily="18" charset="0"/>
                <a:ea typeface="Andale Sans UI" charset="-52"/>
                <a:cs typeface="Times New Roman" pitchFamily="18" charset="0"/>
              </a:rPr>
              <a:t>личностные качества</a:t>
            </a:r>
            <a:r>
              <a:rPr lang="ru-RU" sz="2800" dirty="0" smtClean="0">
                <a:latin typeface="Times New Roman" pitchFamily="18" charset="0"/>
                <a:ea typeface="Andale Sans UI" charset="-52"/>
                <a:cs typeface="Times New Roman" pitchFamily="18" charset="0"/>
              </a:rPr>
              <a:t>, пять – </a:t>
            </a:r>
            <a:r>
              <a:rPr lang="ru-RU" sz="2800" b="1" dirty="0" smtClean="0">
                <a:latin typeface="Times New Roman" pitchFamily="18" charset="0"/>
                <a:ea typeface="Andale Sans UI" charset="-52"/>
                <a:cs typeface="Times New Roman" pitchFamily="18" charset="0"/>
              </a:rPr>
              <a:t>профессиональные.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Andale Sans UI" charset="-52"/>
                <a:cs typeface="Times New Roman" pitchFamily="18" charset="0"/>
              </a:rPr>
              <a:t>Творческий подход к заданию приветствуется.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2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4D357D3-1428-4293-949F-BE3324DC7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213"/>
          <a:stretch/>
        </p:blipFill>
        <p:spPr>
          <a:xfrm>
            <a:off x="-35510" y="0"/>
            <a:ext cx="2672179" cy="6858001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A4EA485-4705-4291-82E3-FE99680C53E5}"/>
              </a:ext>
            </a:extLst>
          </p:cNvPr>
          <p:cNvSpPr txBox="1"/>
          <p:nvPr/>
        </p:nvSpPr>
        <p:spPr>
          <a:xfrm>
            <a:off x="1591295" y="0"/>
            <a:ext cx="10227678" cy="2034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анкетирования педагогов ГАПОУ «БСК»</a:t>
            </a:r>
          </a:p>
          <a:p>
            <a:pPr marL="742950" indent="-742950" algn="ctr">
              <a:lnSpc>
                <a:spcPct val="115000"/>
              </a:lnSpc>
              <a:spcAft>
                <a:spcPts val="1000"/>
              </a:spcAft>
            </a:pPr>
            <a:endParaRPr lang="ru-RU" sz="3600" b="1" i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03765"/>
          <a:ext cx="12191999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677"/>
                <a:gridCol w="1775688"/>
                <a:gridCol w="2267172"/>
                <a:gridCol w="2885492"/>
                <a:gridCol w="2615970"/>
              </a:tblGrid>
              <a:tr h="6287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ПЦК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Использую часто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использую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Хочу знать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Могу поделиться опытом</a:t>
                      </a:r>
                      <a:endParaRPr lang="ru-RU" dirty="0"/>
                    </a:p>
                  </a:txBody>
                  <a:tcPr/>
                </a:tc>
              </a:tr>
              <a:tr h="107788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Ефремова О.Г.</a:t>
                      </a:r>
                      <a:endParaRPr lang="ru-RU" sz="2400" b="1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Традиционное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обучение, 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информац-ые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тех-гии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личностно-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ориентир-ое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обучение,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дистанци-ые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техн-гии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 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проблемного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Обучения- 2чел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Коллективный способ обучения -3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интенсификации обучения на основе схем и знаковых моделей учебного материала, Технология модульного обучения, Технология интерактивного обучения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Учебная фирма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ru-RU" dirty="0" smtClean="0"/>
                        <a:t>ИКТ</a:t>
                      </a:r>
                      <a:endParaRPr lang="ru-RU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С</a:t>
                      </a:r>
                      <a:r>
                        <a:rPr lang="ru-RU" sz="110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овременное традиционное обучение</a:t>
                      </a:r>
                      <a:endParaRPr lang="ru-RU" sz="1100" kern="50" dirty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Технология   </a:t>
                      </a:r>
                      <a:endParaRPr lang="ru-RU" sz="1100" kern="50" dirty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проблемного</a:t>
                      </a:r>
                      <a:endParaRPr lang="ru-RU" sz="1100" kern="50" dirty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обучения</a:t>
                      </a:r>
                      <a:endParaRPr lang="ru-RU" sz="1100" kern="50" dirty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SimSun"/>
                          <a:cs typeface="Mangal"/>
                        </a:rPr>
                        <a:t>Информационные технологии (компьютерные</a:t>
                      </a:r>
                      <a:r>
                        <a:rPr lang="ru-RU" sz="1100" kern="50" dirty="0" smtClean="0">
                          <a:latin typeface="Times New Roman"/>
                          <a:ea typeface="SimSun"/>
                          <a:cs typeface="Mangal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Имитационные технологии (деловая 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игра,тренинг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 работа  на  имитационном оборудовании).</a:t>
                      </a:r>
                      <a:endParaRPr lang="ru-RU" sz="11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788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Семыкина</a:t>
                      </a:r>
                      <a:r>
                        <a:rPr lang="ru-RU" sz="2400" b="1" dirty="0" smtClean="0"/>
                        <a:t> Е.А.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проектов-3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модульного обучения.-7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Учебная фирма-5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Кейс-технология-4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развивающего обучения (по образовательной системе «Школа 2100»)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  проблемного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Обучения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модульного обучения.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Деятельностная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технология обучения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853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Артеменкова</a:t>
                      </a:r>
                      <a:r>
                        <a:rPr lang="ru-RU" sz="2400" b="1" baseline="0" dirty="0" smtClean="0"/>
                        <a:t> Е.А.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Деятельностная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тех-ия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обуч-я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- 3 чел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Тех-ия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развивающего обучения, проблемного обучения, интерактивного, групповые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техн-гии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, коллективный способ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обуч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385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Вандышева И.А.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ИКТ-1чел</a:t>
                      </a:r>
                    </a:p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Интерак-ого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обуч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- 2 чел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Кейс- технология- 1 чел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Техно-ия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интенсификации обучения на основе схем и знаковых моделей учебного материала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788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Субхангулова</a:t>
                      </a:r>
                      <a:r>
                        <a:rPr lang="ru-RU" sz="2400" b="1" smtClean="0"/>
                        <a:t> С.М.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развивающего обучения (по образовательной системе «Школа 2100»)-4чел</a:t>
                      </a:r>
                    </a:p>
                    <a:p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учебная фирма-4 и кейс- технологии- 5чел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Деятельностная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технология обучения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Кейс-технология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интерактивного обучения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интенсификации обучения на основе схем и знаковых моделей учебного материала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5941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Харитонюк</a:t>
                      </a:r>
                      <a:r>
                        <a:rPr lang="ru-RU" sz="2400" b="1" dirty="0" smtClean="0"/>
                        <a:t> Г.Н.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развивающего обучения (по образовательной системе «Школа 2100»)-5чел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проектов- 6 ч, Технология модульного обучения-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5, учебная фирма и кейс- технологии- 11чел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Деятельностная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технология обучения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Кейс-технология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интерактивного обучения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интенсификации обучения на основе схем и знаковых моделей учебного материала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304800"/>
          <a:ext cx="12191999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677"/>
                <a:gridCol w="1775688"/>
                <a:gridCol w="2267172"/>
                <a:gridCol w="2885492"/>
                <a:gridCol w="2615970"/>
              </a:tblGrid>
              <a:tr h="6287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ПЦК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Использую часто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использую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Хочу знать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Могу поделиться опытом</a:t>
                      </a:r>
                      <a:endParaRPr lang="ru-RU" dirty="0"/>
                    </a:p>
                  </a:txBody>
                  <a:tcPr/>
                </a:tc>
              </a:tr>
              <a:tr h="107788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Ефремова О.Г.</a:t>
                      </a:r>
                      <a:endParaRPr lang="ru-RU" sz="2400" b="1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Традиционное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обучение, 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информац-ые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тех-гии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личностно-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ориентир-ое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обучение,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дистанци-ые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техн-гии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 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проблемного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Обучения- 2чел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Коллективный способ обучения -3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интенсификации обучения на основе схем и знаковых моделей учебного материала, Технология модульного обучения, Технология интерактивного обучения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Учебная фирма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ru-RU" dirty="0" smtClean="0"/>
                        <a:t>ИКТ</a:t>
                      </a:r>
                      <a:endParaRPr lang="ru-RU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С</a:t>
                      </a:r>
                      <a:r>
                        <a:rPr lang="ru-RU" sz="110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овременное традиционное обучение</a:t>
                      </a:r>
                      <a:endParaRPr lang="ru-RU" sz="1100" kern="50" dirty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Технология   </a:t>
                      </a:r>
                      <a:endParaRPr lang="ru-RU" sz="1100" kern="50" dirty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проблемного</a:t>
                      </a:r>
                      <a:endParaRPr lang="ru-RU" sz="1100" kern="50" dirty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обучения</a:t>
                      </a:r>
                      <a:endParaRPr lang="ru-RU" sz="1100" kern="50" dirty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SimSun"/>
                          <a:cs typeface="Mangal"/>
                        </a:rPr>
                        <a:t>Информационные технологии (компьютерные</a:t>
                      </a:r>
                      <a:r>
                        <a:rPr lang="ru-RU" sz="1100" kern="50" dirty="0" smtClean="0">
                          <a:latin typeface="Times New Roman"/>
                          <a:ea typeface="SimSun"/>
                          <a:cs typeface="Mangal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Имитационные технологии (деловая 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игра,тренинг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 работа  на  имитационном оборудовании).</a:t>
                      </a:r>
                      <a:endParaRPr lang="ru-RU" sz="11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788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Семыкина</a:t>
                      </a:r>
                      <a:r>
                        <a:rPr lang="ru-RU" sz="2400" b="1" dirty="0" smtClean="0"/>
                        <a:t> Е.А.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проектов-3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модульного обучения.-7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Учебная фирма-5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Кейс-технология-4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развивающего обучения (по образовательной системе «Школа 2100»)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  проблемного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Обучения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модульного обучения.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Деятельностная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технология обучения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853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Артеменкова</a:t>
                      </a:r>
                      <a:r>
                        <a:rPr lang="ru-RU" sz="2400" b="1" baseline="0" dirty="0" smtClean="0"/>
                        <a:t> Е.А.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Деятельностная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тех-ия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обуч-я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- 3 чел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Тех-ия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развивающего обучения, проблемного обучения, интерактивного, групповые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техн-гии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, коллективный способ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обуч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385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Вандышева И.А.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ИКТ-1чел</a:t>
                      </a:r>
                    </a:p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Интерак-ого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обуч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- 2 чел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Кейс- технология- 1 чел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Техно-ия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интенсификации обучения на основе схем и знаковых моделей учебного материала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788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Субхангулова</a:t>
                      </a:r>
                      <a:r>
                        <a:rPr lang="ru-RU" sz="2400" b="1" smtClean="0"/>
                        <a:t> С.М.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развивающего обучения (по образовательной системе «Школа 2100»)-4чел</a:t>
                      </a:r>
                    </a:p>
                    <a:p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учебная фирма-4 и кейс- технологии- 5чел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Деятельностная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технология обучения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Кейс-технология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интерактивного обучения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интенсификации обучения на основе схем и знаковых моделей учебного материала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5941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Харитонюк</a:t>
                      </a:r>
                      <a:r>
                        <a:rPr lang="ru-RU" sz="2400" b="1" dirty="0" smtClean="0"/>
                        <a:t> Г.Н.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развивающего обучения (по образовательной системе «Школа 2100»)-5чел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проектов- 6 ч, Технология модульного обучения-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5, учебная фирма и кейс- технологии- 11чел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Деятельностная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технология обучения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Кейс-технология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интерактивного обучения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интенсификации обучения на основе схем и знаковых моделей учебного материала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168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4D357D3-1428-4293-949F-BE3324DC7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213"/>
          <a:stretch/>
        </p:blipFill>
        <p:spPr>
          <a:xfrm>
            <a:off x="0" y="-1"/>
            <a:ext cx="2672179" cy="6858001"/>
          </a:xfr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650" y="0"/>
            <a:ext cx="9391827" cy="679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09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4D357D3-1428-4293-949F-BE3324DC7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213"/>
          <a:stretch/>
        </p:blipFill>
        <p:spPr>
          <a:xfrm>
            <a:off x="0" y="-1"/>
            <a:ext cx="2672179" cy="6858001"/>
          </a:xfrm>
        </p:spPr>
      </p:pic>
      <p:sp>
        <p:nvSpPr>
          <p:cNvPr id="6" name="TextBox 5"/>
          <p:cNvSpPr txBox="1"/>
          <p:nvPr/>
        </p:nvSpPr>
        <p:spPr>
          <a:xfrm>
            <a:off x="1021278" y="1"/>
            <a:ext cx="11170722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omplex" pitchFamily="2" charset="0"/>
                <a:cs typeface="Complex" pitchFamily="2" charset="0"/>
              </a:rPr>
              <a:t>Проект решения педагогического совета: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1.Принять к сведению и дальнейшему использованию в своей педагогической деятельности инновационные образовательные технологии, методы, приёмы и формы работы на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занятиях с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обуч-ся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всех курсов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Использовать воспитательный ориентир в учебной деятельности, опираясь на личностный результат воспитания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Формировать  портфель компетенций будущих выпускников через дополнительные профессиональные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программы, программы профессионального обучения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учебного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центра ГАПОУ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«БСК»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 Применять полученную информацию по нестандартным формам собеседования в работе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классного руководителя с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группой, обеспечивать информированность обучающихся и их родителей о дальнейшем трудоустройстве.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9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740</Words>
  <Application>Microsoft Office PowerPoint</Application>
  <PresentationFormat>Произвольный</PresentationFormat>
  <Paragraphs>138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Притча </vt:lpstr>
      <vt:lpstr>Слайд 4</vt:lpstr>
      <vt:lpstr>Программа коуч- сета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agro-93@yandex.ru</dc:creator>
  <cp:lastModifiedBy>метод</cp:lastModifiedBy>
  <cp:revision>50</cp:revision>
  <dcterms:created xsi:type="dcterms:W3CDTF">2021-08-24T08:21:06Z</dcterms:created>
  <dcterms:modified xsi:type="dcterms:W3CDTF">2022-05-12T13:50:06Z</dcterms:modified>
</cp:coreProperties>
</file>