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68" r:id="rId6"/>
    <p:sldId id="269" r:id="rId7"/>
    <p:sldId id="270" r:id="rId8"/>
    <p:sldId id="271" r:id="rId9"/>
  </p:sldIdLst>
  <p:sldSz cx="20104100" cy="11309350"/>
  <p:notesSz cx="20104100" cy="11309350"/>
  <p:embeddedFontLst>
    <p:embeddedFont>
      <p:font typeface="Druk Cyr" charset="-52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139115-17F7-4901-B416-F5EF66676383}">
          <p14:sldIdLst>
            <p14:sldId id="256"/>
            <p14:sldId id="262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50" d="100"/>
          <a:sy n="50" d="100"/>
        </p:scale>
        <p:origin x="-66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hyperlink" Target="0-02-05-12d3834e0e491d35d6fc451b09568fb4bfd728ae9af12a62875301fd0f36ca23_e192332894e41c02.mp4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4;%20&#1055;&#1088;&#1086;&#1092;&#1077;&#1089;&#1089;&#1080;&#1086;&#1085;&#1072;&#1083;&#1080;&#1090;&#1077;&#1090;&#1077;%20&#1048;&#1057;&#1051;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hyperlink" Target="&#1060;&#1080;&#1090;&#1080;&#1083;&#1100;1-&#1075;&#1086;&#1090;&#1086;&#1074;&#1099;&#1081;.mp4" TargetMode="External"/><Relationship Id="rId4" Type="http://schemas.openxmlformats.org/officeDocument/2006/relationships/hyperlink" Target="&#1042;.&#1042;.&#1055;&#1091;&#1090;&#1080;&#1085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1;&#1083;&#1072;&#1075;&#1086;&#1076;&#1072;&#1088;&#1080;&#1084;!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81282" y="0"/>
              <a:ext cx="1722816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30972" y="2570368"/>
            <a:ext cx="14020800" cy="88755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r"/>
            <a:r>
              <a:rPr lang="ru-RU" sz="4800" b="1" i="1" dirty="0"/>
              <a:t>Где ученье не клеится – а это бывает со</a:t>
            </a:r>
            <a:endParaRPr lang="ru-RU" sz="4800" b="1" dirty="0"/>
          </a:p>
          <a:p>
            <a:pPr algn="r"/>
            <a:r>
              <a:rPr lang="ru-RU" sz="4800" b="1" i="1" dirty="0"/>
              <a:t>всеми предметами, - там главная вина</a:t>
            </a:r>
            <a:endParaRPr lang="ru-RU" sz="4800" b="1" dirty="0"/>
          </a:p>
          <a:p>
            <a:pPr algn="r"/>
            <a:r>
              <a:rPr lang="ru-RU" sz="4800" b="1" i="1" dirty="0"/>
              <a:t>падает на учителя. Успехи учащихся –</a:t>
            </a:r>
            <a:endParaRPr lang="ru-RU" sz="4800" b="1" dirty="0"/>
          </a:p>
          <a:p>
            <a:pPr algn="r"/>
            <a:r>
              <a:rPr lang="ru-RU" sz="4800" b="1" i="1" dirty="0"/>
              <a:t>лучшее мерило для достоинств учителя…</a:t>
            </a:r>
            <a:endParaRPr lang="ru-RU" sz="4800" b="1" dirty="0"/>
          </a:p>
          <a:p>
            <a:pPr algn="r"/>
            <a:r>
              <a:rPr lang="ru-RU" sz="4800" b="1" i="1" dirty="0"/>
              <a:t> Если преподаватель распространяет вокруг</a:t>
            </a:r>
            <a:endParaRPr lang="ru-RU" sz="4800" b="1" dirty="0"/>
          </a:p>
          <a:p>
            <a:pPr algn="r"/>
            <a:r>
              <a:rPr lang="ru-RU" sz="4800" b="1" i="1" dirty="0"/>
              <a:t>себя дыхание скуки, то в такой атмосфере</a:t>
            </a:r>
            <a:endParaRPr lang="ru-RU" sz="4800" b="1" dirty="0"/>
          </a:p>
          <a:p>
            <a:pPr algn="r"/>
            <a:r>
              <a:rPr lang="ru-RU" sz="4800" b="1" i="1" dirty="0"/>
              <a:t>все затихает. Умеет учить тот, кто учит</a:t>
            </a:r>
            <a:endParaRPr lang="ru-RU" sz="4800" b="1" dirty="0"/>
          </a:p>
          <a:p>
            <a:pPr algn="r"/>
            <a:r>
              <a:rPr lang="ru-RU" sz="4800" b="1" i="1" dirty="0"/>
              <a:t>интересно, кто излагает свой предмет, хотя</a:t>
            </a:r>
            <a:endParaRPr lang="ru-RU" sz="4800" b="1" dirty="0"/>
          </a:p>
          <a:p>
            <a:pPr algn="r"/>
            <a:r>
              <a:rPr lang="ru-RU" sz="4800" b="1" i="1" dirty="0"/>
              <a:t>бы и самый отвлеченный, так, чтобы в душе</a:t>
            </a:r>
            <a:endParaRPr lang="ru-RU" sz="4800" b="1" dirty="0"/>
          </a:p>
          <a:p>
            <a:pPr algn="r"/>
            <a:r>
              <a:rPr lang="ru-RU" sz="4800" b="1" i="1" dirty="0"/>
              <a:t>ученика зазвучали ответные струны и ни на</a:t>
            </a:r>
            <a:endParaRPr lang="ru-RU" sz="4800" b="1" dirty="0"/>
          </a:p>
          <a:p>
            <a:pPr algn="r"/>
            <a:r>
              <a:rPr lang="ru-RU" sz="4800" b="1" i="1" dirty="0"/>
              <a:t>минуту не засыпала его любознательность.</a:t>
            </a:r>
            <a:endParaRPr lang="ru-RU" sz="4800" b="1" dirty="0"/>
          </a:p>
          <a:p>
            <a:pPr algn="r"/>
            <a:r>
              <a:rPr lang="ru-RU" sz="4800" b="1" i="1" dirty="0"/>
              <a:t>( А. </a:t>
            </a:r>
            <a:r>
              <a:rPr lang="ru-RU" sz="4800" b="1" i="1" dirty="0" smtClean="0"/>
              <a:t>Эйнштейн</a:t>
            </a:r>
            <a:r>
              <a:rPr lang="ru-RU" sz="4800" b="1" i="1" dirty="0"/>
              <a:t>)</a:t>
            </a:r>
            <a:endParaRPr lang="ru-RU" sz="4800" b="1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1026" name="Picture 2" descr="Альберт Эйнштейн (30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4" y="3597275"/>
            <a:ext cx="6096000" cy="74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434050" y="207724"/>
            <a:ext cx="1289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000" dirty="0" smtClean="0">
                <a:sym typeface="Wingdings"/>
                <a:hlinkClick r:id="rId5" action="ppaction://hlinkfile"/>
              </a:rPr>
              <a:t>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08650" y="2759075"/>
            <a:ext cx="14020800" cy="83215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r"/>
            <a:r>
              <a:rPr lang="ru-RU" sz="6000" dirty="0" err="1"/>
              <a:t>Гайд</a:t>
            </a:r>
            <a:r>
              <a:rPr lang="ru-RU" sz="6000" dirty="0"/>
              <a:t>- помощник </a:t>
            </a:r>
            <a:endParaRPr lang="ru-RU" sz="6000" dirty="0" smtClean="0"/>
          </a:p>
          <a:p>
            <a:pPr algn="r"/>
            <a:r>
              <a:rPr lang="ru-RU" sz="6000" dirty="0" smtClean="0"/>
              <a:t>«</a:t>
            </a:r>
            <a:r>
              <a:rPr lang="ru-RU" sz="6000" b="1" dirty="0"/>
              <a:t>СОВЕРШЕНСТВОВАНИЕ СТРУКТУРНЫХ ЭЛЕМЕНТОВ ОСНОВНОЙ  ПРОФЕССИИОНАЛЬНОЙ ОБРАЗОВАТЕЛЬНОЙ ПРОГРАММЫ С УЧЕТОМ РЕАЛИЗАЦИИ ФГОС СОО И ФГОС СПО НОВОГО ПОКОЛЕНИЯ КАК ФАКТОР ПОВЫШЕНИЯ КАЧЕСТВА ОБРАЗОВАТЕЛЬНОЙ ДЕЯТЕЛЬНОСТИ».</a:t>
            </a:r>
            <a:endParaRPr lang="ru-RU" sz="60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69356" y="0"/>
            <a:ext cx="14409219" cy="110914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4000" b="1" dirty="0" smtClean="0"/>
              <a:t>ПОВЕСТКА</a:t>
            </a:r>
            <a:r>
              <a:rPr lang="ru-RU" sz="4000" dirty="0" smtClean="0"/>
              <a:t>:</a:t>
            </a:r>
          </a:p>
          <a:p>
            <a:pPr lvl="0"/>
            <a:r>
              <a:rPr lang="ru-RU" sz="4000" dirty="0" smtClean="0"/>
              <a:t>1. Федеральный </a:t>
            </a:r>
            <a:r>
              <a:rPr lang="ru-RU" sz="4000" dirty="0"/>
              <a:t>проект «</a:t>
            </a:r>
            <a:r>
              <a:rPr lang="ru-RU" sz="4000" dirty="0" err="1"/>
              <a:t>Профессионалитет</a:t>
            </a:r>
            <a:r>
              <a:rPr lang="ru-RU" sz="4000" dirty="0"/>
              <a:t>»: новый уровень возможностей для СПО.</a:t>
            </a:r>
          </a:p>
          <a:p>
            <a:pPr algn="r"/>
            <a:r>
              <a:rPr lang="ru-RU" sz="4000" dirty="0"/>
              <a:t>                                       </a:t>
            </a:r>
            <a:r>
              <a:rPr lang="ru-RU" sz="4000" b="1" dirty="0"/>
              <a:t>Докладывают:</a:t>
            </a:r>
            <a:r>
              <a:rPr lang="ru-RU" sz="4000" dirty="0"/>
              <a:t> </a:t>
            </a:r>
            <a:r>
              <a:rPr lang="ru-RU" sz="4000" b="1" dirty="0"/>
              <a:t>Филькова Л.Н., </a:t>
            </a:r>
            <a:endParaRPr lang="ru-RU" sz="4000" dirty="0"/>
          </a:p>
          <a:p>
            <a:pPr algn="r"/>
            <a:r>
              <a:rPr lang="ru-RU" sz="4000" dirty="0"/>
              <a:t>начальник Отдела высшего </a:t>
            </a:r>
            <a:r>
              <a:rPr lang="ru-RU" sz="4000" dirty="0" smtClean="0"/>
              <a:t>и профессионального </a:t>
            </a:r>
            <a:r>
              <a:rPr lang="ru-RU" sz="4000" dirty="0"/>
              <a:t>образования</a:t>
            </a:r>
          </a:p>
          <a:p>
            <a:pPr algn="r"/>
            <a:r>
              <a:rPr lang="ru-RU" sz="4000" b="1" dirty="0" err="1"/>
              <a:t>Индерейкина</a:t>
            </a:r>
            <a:r>
              <a:rPr lang="ru-RU" sz="4000" b="1" dirty="0"/>
              <a:t> Е.Н.,</a:t>
            </a:r>
            <a:endParaRPr lang="ru-RU" sz="4000" dirty="0"/>
          </a:p>
          <a:p>
            <a:pPr algn="r"/>
            <a:r>
              <a:rPr lang="ru-RU" sz="4000" dirty="0" smtClean="0"/>
              <a:t>заместитель </a:t>
            </a:r>
            <a:r>
              <a:rPr lang="ru-RU" sz="4000" dirty="0"/>
              <a:t>директора по УР</a:t>
            </a:r>
          </a:p>
          <a:p>
            <a:pPr lvl="0"/>
            <a:r>
              <a:rPr lang="ru-RU" sz="4000" dirty="0" smtClean="0"/>
              <a:t>2. Обновление </a:t>
            </a:r>
            <a:r>
              <a:rPr lang="ru-RU" sz="4000" dirty="0"/>
              <a:t>содержания среднего общего образования в рамках реализации образовательных программ СПО.</a:t>
            </a:r>
          </a:p>
          <a:p>
            <a:pPr algn="r"/>
            <a:r>
              <a:rPr lang="ru-RU" sz="4000" dirty="0"/>
              <a:t>                                           </a:t>
            </a:r>
            <a:r>
              <a:rPr lang="ru-RU" sz="4000" b="1" dirty="0"/>
              <a:t>Докладывает: </a:t>
            </a:r>
            <a:r>
              <a:rPr lang="ru-RU" sz="4000" b="1" dirty="0" err="1"/>
              <a:t>Жупикова</a:t>
            </a:r>
            <a:r>
              <a:rPr lang="ru-RU" sz="4000" b="1" dirty="0"/>
              <a:t> Н.В., </a:t>
            </a:r>
            <a:endParaRPr lang="ru-RU" sz="4000" dirty="0"/>
          </a:p>
          <a:p>
            <a:pPr algn="r"/>
            <a:r>
              <a:rPr lang="ru-RU" sz="4000" dirty="0"/>
              <a:t>методист колледжа</a:t>
            </a:r>
          </a:p>
          <a:p>
            <a:pPr lvl="0"/>
            <a:r>
              <a:rPr lang="ru-RU" sz="4000" dirty="0" smtClean="0"/>
              <a:t>3. Организация </a:t>
            </a:r>
            <a:r>
              <a:rPr lang="ru-RU" sz="4000" dirty="0"/>
              <a:t>познавательной деятельности с использованием дистанционного и электронного обучения. </a:t>
            </a:r>
          </a:p>
          <a:p>
            <a:pPr algn="r"/>
            <a:r>
              <a:rPr lang="ru-RU" sz="4000" b="1" dirty="0"/>
              <a:t>Докладывает: Саблина Н.В., </a:t>
            </a:r>
            <a:endParaRPr lang="ru-RU" sz="4000" dirty="0"/>
          </a:p>
          <a:p>
            <a:pPr algn="r"/>
            <a:r>
              <a:rPr lang="ru-RU" sz="4000" dirty="0"/>
              <a:t>методист колледжа</a:t>
            </a:r>
          </a:p>
          <a:p>
            <a:pPr lvl="0"/>
            <a:r>
              <a:rPr lang="ru-RU" sz="4000" dirty="0" smtClean="0"/>
              <a:t>4. Практическая </a:t>
            </a:r>
            <a:r>
              <a:rPr lang="ru-RU" sz="4000" dirty="0"/>
              <a:t>часть</a:t>
            </a:r>
          </a:p>
          <a:p>
            <a:pPr algn="r"/>
            <a:r>
              <a:rPr lang="ru-RU" sz="4000" b="1" dirty="0"/>
              <a:t>Докладывают:</a:t>
            </a:r>
            <a:r>
              <a:rPr lang="ru-RU" sz="4000" dirty="0"/>
              <a:t> </a:t>
            </a:r>
          </a:p>
          <a:p>
            <a:pPr algn="r"/>
            <a:r>
              <a:rPr lang="ru-RU" sz="4000" dirty="0"/>
              <a:t>спикеры фокус- групп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590" y="0"/>
            <a:ext cx="4690946" cy="2492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4050" y="207724"/>
            <a:ext cx="1289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000" dirty="0" smtClean="0">
                <a:sym typeface="Wingdings"/>
                <a:hlinkClick r:id="rId3" action="ppaction://hlinkfile"/>
              </a:rPr>
              <a:t></a:t>
            </a:r>
            <a:endParaRPr lang="ru-RU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18778220" y="4587875"/>
            <a:ext cx="1289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ym typeface="Wingdings"/>
                <a:hlinkClick r:id="rId4" action="ppaction://hlinkfile"/>
              </a:rPr>
              <a:t></a:t>
            </a:r>
            <a:endParaRPr lang="ru-RU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18815050" y="7102475"/>
            <a:ext cx="1289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ym typeface="Wingdings"/>
                <a:hlinkClick r:id="rId5" action="ppaction://hlinkfile"/>
              </a:rPr>
              <a:t>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3273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50" name="Picture 2" descr="Психологический тренинг «Я и другие» | КГБУ &quot;Вяземский дом социального  обслуживан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2454275"/>
            <a:ext cx="8763000" cy="87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9450" y="168275"/>
            <a:ext cx="1074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ЦДОД «Содружество»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9452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02" y="0"/>
            <a:ext cx="1950757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08650" y="2759075"/>
            <a:ext cx="14020800" cy="185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r"/>
            <a:r>
              <a:rPr lang="ru-RU" sz="6000" dirty="0" smtClean="0"/>
              <a:t>Деловая игра:</a:t>
            </a:r>
          </a:p>
          <a:p>
            <a:pPr algn="r"/>
            <a:r>
              <a:rPr lang="ru-RU" sz="6000" dirty="0" smtClean="0"/>
              <a:t>«</a:t>
            </a:r>
            <a:r>
              <a:rPr lang="ru-RU" sz="6000" b="1" dirty="0" smtClean="0"/>
              <a:t>АУКЦИОН ПЕДАГОГИЧЕСКИХ ИДЕЙ».</a:t>
            </a:r>
            <a:endParaRPr lang="ru-RU" sz="60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5122" name="Picture 2" descr="Аукцион картинки - 63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4587875"/>
            <a:ext cx="8077200" cy="64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троение дерева. От клеток до корн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r="24831"/>
          <a:stretch/>
        </p:blipFill>
        <p:spPr bwMode="auto">
          <a:xfrm>
            <a:off x="5403850" y="4130675"/>
            <a:ext cx="638556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530" y="-60325"/>
            <a:ext cx="1950757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13450" y="2301875"/>
            <a:ext cx="14020800" cy="185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r"/>
            <a:r>
              <a:rPr lang="ru-RU" sz="6000" dirty="0" smtClean="0"/>
              <a:t>Дерево</a:t>
            </a:r>
          </a:p>
          <a:p>
            <a:pPr algn="r"/>
            <a:r>
              <a:rPr lang="ru-RU" sz="6000" dirty="0" smtClean="0"/>
              <a:t>«</a:t>
            </a:r>
            <a:r>
              <a:rPr lang="ru-RU" sz="6000" b="1" dirty="0" smtClean="0"/>
              <a:t>ГАЙД-ПОМОЩНИК»</a:t>
            </a:r>
            <a:endParaRPr lang="ru-RU" sz="60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0850" y="4054475"/>
            <a:ext cx="822325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/>
              <a:t> </a:t>
            </a:r>
            <a:r>
              <a:rPr lang="ru-RU" sz="4000" dirty="0"/>
              <a:t>1) </a:t>
            </a:r>
            <a:r>
              <a:rPr lang="ru-RU" sz="4000" b="1" cap="all" dirty="0" smtClean="0"/>
              <a:t>корни</a:t>
            </a:r>
            <a:r>
              <a:rPr lang="ru-RU" sz="4000" dirty="0" smtClean="0"/>
              <a:t> </a:t>
            </a:r>
            <a:r>
              <a:rPr lang="ru-RU" sz="4000" dirty="0"/>
              <a:t> - вступили в силу определенные приказы (желтый цвет)</a:t>
            </a:r>
          </a:p>
          <a:p>
            <a:r>
              <a:rPr lang="ru-RU" sz="4000" dirty="0"/>
              <a:t> 2) </a:t>
            </a:r>
            <a:r>
              <a:rPr lang="ru-RU" sz="4000" b="1" dirty="0"/>
              <a:t>ВЕТОЧКИ-</a:t>
            </a:r>
            <a:r>
              <a:rPr lang="ru-RU" sz="4000" dirty="0"/>
              <a:t>  какие изменения произошли в системе образования СПО: (синий цвет). </a:t>
            </a:r>
          </a:p>
          <a:p>
            <a:r>
              <a:rPr lang="ru-RU" sz="4000" dirty="0"/>
              <a:t>3) </a:t>
            </a:r>
            <a:r>
              <a:rPr lang="ru-RU" sz="4000" b="1" dirty="0"/>
              <a:t>ЛИСТОЧКИ-</a:t>
            </a:r>
            <a:r>
              <a:rPr lang="ru-RU" sz="4000" dirty="0"/>
              <a:t> при помощи каких инструментов мы будем с вами реализовывать новы образовательные программы СПО? (розовый цвет</a:t>
            </a:r>
            <a:r>
              <a:rPr lang="ru-RU" sz="4000" dirty="0" smtClean="0"/>
              <a:t>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604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610" y="1235075"/>
            <a:ext cx="19979640" cy="98603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4000" b="1" dirty="0" smtClean="0"/>
              <a:t>ПРОЕКТ РЕШЕНИЯ</a:t>
            </a:r>
            <a:r>
              <a:rPr lang="ru-RU" sz="4000" dirty="0" smtClean="0"/>
              <a:t>:</a:t>
            </a:r>
          </a:p>
          <a:p>
            <a:pPr algn="ctr"/>
            <a:endParaRPr lang="ru-RU" sz="4000" dirty="0" smtClean="0"/>
          </a:p>
          <a:p>
            <a:pPr lvl="0"/>
            <a:r>
              <a:rPr lang="ru-RU" sz="4000" dirty="0" smtClean="0"/>
              <a:t>1. Систематически </a:t>
            </a:r>
            <a:r>
              <a:rPr lang="ru-RU" sz="4000" dirty="0"/>
              <a:t>продолжать работу педагогов колледжа по ознакомлению и введению в учебный процесс федеральных государственных образовательных стандартов. Привести методическое  обеспечение учебных предметов, РАБОЧИХ программ в соответствие с требованиями  ФГОС СОО и ФГОС СПО.</a:t>
            </a:r>
          </a:p>
          <a:p>
            <a:pPr lvl="0"/>
            <a:r>
              <a:rPr lang="ru-RU" sz="4000" dirty="0" smtClean="0"/>
              <a:t>2. Усилить </a:t>
            </a:r>
            <a:r>
              <a:rPr lang="ru-RU" sz="4000" dirty="0"/>
              <a:t>методическую работу  по использованию современных образовательных технологий, знакомство с достижениями педагогической науки и педагогической практики с целью применения этих знаний для анализа и самоанализа педагогической деятельности.</a:t>
            </a:r>
          </a:p>
          <a:p>
            <a:pPr lvl="0"/>
            <a:r>
              <a:rPr lang="ru-RU" sz="4000" dirty="0" smtClean="0"/>
              <a:t>3. Продолжить </a:t>
            </a:r>
            <a:r>
              <a:rPr lang="ru-RU" sz="4000" dirty="0"/>
              <a:t>поиск новых форм работы с «одарёнными детьми», а также со слабоуспевающими.</a:t>
            </a:r>
          </a:p>
          <a:p>
            <a:pPr lvl="0"/>
            <a:r>
              <a:rPr lang="ru-RU" sz="4000" dirty="0" smtClean="0"/>
              <a:t>4. Совершенствовать </a:t>
            </a:r>
            <a:r>
              <a:rPr lang="ru-RU" sz="4000" dirty="0"/>
              <a:t>системы обучения с использованием элементов дистанционных технологий при подготовке профессиональных кадров.</a:t>
            </a:r>
          </a:p>
          <a:p>
            <a:pPr lvl="0"/>
            <a:r>
              <a:rPr lang="ru-RU" sz="4000" dirty="0" smtClean="0"/>
              <a:t>5. Совершенствовать </a:t>
            </a:r>
            <a:r>
              <a:rPr lang="ru-RU" sz="4000" dirty="0"/>
              <a:t>механизмы взаимодействия с основными работодателями для совместной реализации федерального проекта «</a:t>
            </a:r>
            <a:r>
              <a:rPr lang="ru-RU" sz="4000" dirty="0" err="1"/>
              <a:t>Профессионалитет</a:t>
            </a:r>
            <a:r>
              <a:rPr lang="ru-RU" sz="4000" dirty="0"/>
              <a:t>».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590" y="0"/>
            <a:ext cx="4690946" cy="2492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4050" y="207724"/>
            <a:ext cx="1289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000" dirty="0" smtClean="0">
                <a:sym typeface="Wingdings"/>
                <a:hlinkClick r:id="rId3" action="ppaction://hlinkfile"/>
              </a:rPr>
              <a:t>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4542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342</Words>
  <Application>Microsoft Office PowerPoint</Application>
  <PresentationFormat>Произвольный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Druk Cyr</vt:lpstr>
      <vt:lpstr>Wingdings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metodist</dc:creator>
  <cp:lastModifiedBy>metodist</cp:lastModifiedBy>
  <cp:revision>9</cp:revision>
  <dcterms:created xsi:type="dcterms:W3CDTF">2023-01-13T17:17:54Z</dcterms:created>
  <dcterms:modified xsi:type="dcterms:W3CDTF">2023-05-15T10:58:57Z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