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7" r:id="rId2"/>
    <p:sldId id="355" r:id="rId3"/>
    <p:sldId id="371" r:id="rId4"/>
    <p:sldId id="358" r:id="rId5"/>
    <p:sldId id="356" r:id="rId6"/>
    <p:sldId id="316" r:id="rId7"/>
    <p:sldId id="346" r:id="rId8"/>
    <p:sldId id="317" r:id="rId9"/>
    <p:sldId id="350" r:id="rId10"/>
    <p:sldId id="318" r:id="rId11"/>
    <p:sldId id="319" r:id="rId12"/>
    <p:sldId id="320" r:id="rId13"/>
    <p:sldId id="321" r:id="rId14"/>
    <p:sldId id="323" r:id="rId15"/>
    <p:sldId id="353" r:id="rId16"/>
    <p:sldId id="326" r:id="rId17"/>
    <p:sldId id="352" r:id="rId18"/>
    <p:sldId id="336" r:id="rId19"/>
    <p:sldId id="330" r:id="rId20"/>
    <p:sldId id="331" r:id="rId21"/>
    <p:sldId id="332" r:id="rId22"/>
    <p:sldId id="335" r:id="rId23"/>
    <p:sldId id="263" r:id="rId24"/>
    <p:sldId id="337" r:id="rId25"/>
    <p:sldId id="338" r:id="rId26"/>
    <p:sldId id="340" r:id="rId27"/>
    <p:sldId id="347" r:id="rId28"/>
    <p:sldId id="341" r:id="rId29"/>
    <p:sldId id="266" r:id="rId30"/>
    <p:sldId id="342" r:id="rId31"/>
    <p:sldId id="343" r:id="rId32"/>
    <p:sldId id="344" r:id="rId33"/>
    <p:sldId id="345" r:id="rId34"/>
    <p:sldId id="311" r:id="rId35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85" autoAdjust="0"/>
    <p:restoredTop sz="94645" autoAdjust="0"/>
  </p:normalViewPr>
  <p:slideViewPr>
    <p:cSldViewPr>
      <p:cViewPr varScale="1">
        <p:scale>
          <a:sx n="69" d="100"/>
          <a:sy n="69" d="100"/>
        </p:scale>
        <p:origin x="-142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43F33E-202C-4CDC-8D5C-4595147BDB23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med" advClick="0" advTm="9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94323E-B30F-4DE9-92FB-D307430654B5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med" advClick="0" advTm="9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B39197-F427-452D-8D0B-2CBAAD13B8E8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med" advClick="0" advTm="9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B60858-5F3C-4B00-8514-3126B07AC828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med" advClick="0" advTm="9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B63548-78E5-483E-AAA9-C5ADCC7A594D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med" advClick="0" advTm="9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E79041-7BD1-4DF0-958E-39F5CB925DD6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med" advClick="0" advTm="9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09AF91-84B2-4E4A-9528-ADE892D43908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med" advClick="0" advTm="9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0C4A2B-CDF4-4F83-AF28-32FEAE6E3270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med" advClick="0" advTm="9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8CD2E7-AB6E-4F9E-8851-27624AD123C7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med" advClick="0" advTm="9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A58311-ED75-407D-B3E4-E8637BB834FA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med" advClick="0" advTm="9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52BD32-5DF8-4B04-BF47-79C9E3204F13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med" advClick="0" advTm="9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27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27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27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E00E5F4E-C94F-484C-A5FF-BFBBC6A174C6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ransition spd="med" advClick="0" advTm="9000">
    <p:fad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img1.nnm.ru/imagez/gallery/e/a/0/4/9/ea0493d1e00cc1855114bffdbbff010a_full.jpg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img1.nnm.ru/imagez/gallery/8/2/2/7/f/8227ffddf1d064058e7788f1f5c9846e_full.jpg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img1.nnm.ru/imagez/gallery/a/5/a/c/5/a5ac5d6dc6fc8c7dc2785b79aef71285_full.jpg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img1.nnm.ru/imagez/gallery/f/1/4/b/d/f14bda391e73452ca34f522fbc5e39de_full.jpg" TargetMode="External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&#1052;&#1086;&#1080;%20&#1076;&#1086;&#1082;&#1091;&#1084;&#1077;&#1085;&#1090;&#1099;\&#1051;&#1072;&#1088;&#1080;&#1089;&#1072;\012%20Kenny%20G%20-%20Going%20home.mp3" TargetMode="Externa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&#1070;&#1083;&#1103;/www_simbirsk_com%20-%20&#1048;&#1074;&#1072;&#1085;%20&#1048;&#1074;&#1072;&#1085;&#1086;&#1074;&#1080;&#1095;%20&#1064;&#1080;&#1096;&#1082;&#1080;&#1085;.files/27db7bfbebe0d0e86f3f7484ce561b95_full.jp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img1.nnm.ru/imagez/gallery/c/a/1/f/b/ca1fb350e53b967a9cc5354a1115c23d_full.jpg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http://img1.nnm.ru/imagez/gallery/6/a/2/3/c/6a23c544fa723cb1b70c5e2ef1de1278_full.jpg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114300"/>
            <a:ext cx="8229600" cy="881063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b="1" i="1" smtClean="0">
                <a:latin typeface="Comic Sans MS" pitchFamily="66" charset="0"/>
              </a:rPr>
              <a:t>Иван Иванович ШИШКИН</a:t>
            </a:r>
          </a:p>
        </p:txBody>
      </p:sp>
      <p:pic>
        <p:nvPicPr>
          <p:cNvPr id="2051" name="Picture 7" descr="shishkin_big_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6000" contrast="12000"/>
          </a:blip>
          <a:srcRect/>
          <a:stretch>
            <a:fillRect/>
          </a:stretch>
        </p:blipFill>
        <p:spPr>
          <a:xfrm>
            <a:off x="468313" y="1044575"/>
            <a:ext cx="4119562" cy="5308600"/>
          </a:xfrm>
          <a:noFill/>
          <a:ln w="76200" cmpd="tri">
            <a:solidFill>
              <a:schemeClr val="tx1"/>
            </a:solidFill>
          </a:ln>
        </p:spPr>
      </p:pic>
      <p:sp>
        <p:nvSpPr>
          <p:cNvPr id="26633" name="Rectangle 9"/>
          <p:cNvSpPr>
            <a:spLocks noChangeArrowheads="1"/>
          </p:cNvSpPr>
          <p:nvPr/>
        </p:nvSpPr>
        <p:spPr bwMode="auto">
          <a:xfrm>
            <a:off x="4932363" y="6118225"/>
            <a:ext cx="2036762" cy="36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 b="1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ru-RU" sz="1400" b="1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И.Крамской  1880</a:t>
            </a:r>
          </a:p>
        </p:txBody>
      </p:sp>
      <p:sp>
        <p:nvSpPr>
          <p:cNvPr id="26635" name="Rectangle 11"/>
          <p:cNvSpPr>
            <a:spLocks noChangeArrowheads="1"/>
          </p:cNvSpPr>
          <p:nvPr/>
        </p:nvSpPr>
        <p:spPr bwMode="auto">
          <a:xfrm>
            <a:off x="4859338" y="830263"/>
            <a:ext cx="381635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ru-RU">
                <a:effectLst>
                  <a:outerShdw blurRad="38100" dist="38100" dir="2700000" algn="tl">
                    <a:srgbClr val="000000"/>
                  </a:outerShdw>
                </a:effectLst>
              </a:rPr>
              <a:t>    </a:t>
            </a:r>
            <a:r>
              <a:rPr lang="ru-RU"/>
              <a:t>И.И. Шишкин - не только один из крупнейших, но едва ли не самый популярный среди русских пейзажистов. </a:t>
            </a: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ru-RU"/>
              <a:t>   </a:t>
            </a:r>
            <a:r>
              <a:rPr lang="ru-RU">
                <a:effectLst>
                  <a:outerShdw blurRad="38100" dist="38100" dir="2700000" algn="tl">
                    <a:srgbClr val="000000"/>
                  </a:outerShdw>
                </a:effectLst>
              </a:rPr>
              <a:t>В своем искусстве, органически соединяющем строгий реализм и трогательную романтику, он сумел раскрыть красоту и мощь русской природы, в особенности русского леса. </a:t>
            </a: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ru-RU">
                <a:effectLst>
                  <a:outerShdw blurRad="38100" dist="38100" dir="2700000" algn="tl">
                    <a:srgbClr val="000000"/>
                  </a:outerShdw>
                </a:effectLst>
              </a:rPr>
              <a:t>   Художник относился к лесу как к величайшему дару, каковым является и природа в целом, служащая предметом раздумий о человеческом бытии. "Царь леса", "лесной богатырь-художник" - так величали живописца друзья и критики.</a:t>
            </a:r>
            <a:r>
              <a:rPr lang="ru-RU"/>
              <a:t> </a:t>
            </a:r>
          </a:p>
        </p:txBody>
      </p:sp>
    </p:spTree>
  </p:cSld>
  <p:clrMapOvr>
    <a:masterClrMapping/>
  </p:clrMapOvr>
  <p:transition spd="med" advClick="0" advTm="9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66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671513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smtClean="0">
                <a:solidFill>
                  <a:schemeClr val="tx1"/>
                </a:solidFill>
                <a:latin typeface="Comic Sans MS" pitchFamily="66" charset="0"/>
              </a:rPr>
              <a:t>   </a:t>
            </a:r>
            <a:r>
              <a:rPr lang="ru-RU" sz="2000" b="1" i="1" smtClean="0">
                <a:latin typeface="Comic Sans MS" pitchFamily="66" charset="0"/>
              </a:rPr>
              <a:t>Рубка леса    1867</a:t>
            </a:r>
          </a:p>
        </p:txBody>
      </p:sp>
      <p:pic>
        <p:nvPicPr>
          <p:cNvPr id="11267" name="Picture 7" descr="рУБКА ЛЕСА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24000" contrast="12000"/>
          </a:blip>
          <a:srcRect/>
          <a:stretch>
            <a:fillRect/>
          </a:stretch>
        </p:blipFill>
        <p:spPr>
          <a:xfrm>
            <a:off x="684213" y="1268413"/>
            <a:ext cx="7843837" cy="4775200"/>
          </a:xfrm>
          <a:ln w="76200" cmpd="tri">
            <a:solidFill>
              <a:schemeClr val="tx1"/>
            </a:solidFill>
          </a:ln>
        </p:spPr>
      </p:pic>
    </p:spTree>
  </p:cSld>
  <p:clrMapOvr>
    <a:masterClrMapping/>
  </p:clrMapOvr>
  <p:transition spd="med" advClick="0" advTm="9000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600075"/>
          </a:xfrm>
        </p:spPr>
        <p:txBody>
          <a:bodyPr/>
          <a:lstStyle/>
          <a:p>
            <a:pPr eaLnBrk="1" hangingPunct="1">
              <a:defRPr/>
            </a:pPr>
            <a:r>
              <a:rPr lang="ru-RU" sz="2000" b="1" i="1" smtClean="0">
                <a:latin typeface="Comic Sans MS" pitchFamily="66" charset="0"/>
              </a:rPr>
              <a:t>Лес вечером    1868-1869</a:t>
            </a:r>
          </a:p>
        </p:txBody>
      </p:sp>
      <p:pic>
        <p:nvPicPr>
          <p:cNvPr id="12291" name="Picture 3" descr="image00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contrast="6000"/>
          </a:blip>
          <a:srcRect/>
          <a:stretch>
            <a:fillRect/>
          </a:stretch>
        </p:blipFill>
        <p:spPr>
          <a:xfrm>
            <a:off x="827088" y="1052513"/>
            <a:ext cx="7632700" cy="5337175"/>
          </a:xfrm>
          <a:ln w="76200" cmpd="tri">
            <a:solidFill>
              <a:schemeClr val="tx1"/>
            </a:solidFill>
          </a:ln>
        </p:spPr>
      </p:pic>
    </p:spTree>
  </p:cSld>
  <p:clrMapOvr>
    <a:masterClrMapping/>
  </p:clrMapOvr>
  <p:transition spd="med" advClick="0" advTm="9000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0"/>
            <a:ext cx="8229600" cy="815975"/>
          </a:xfrm>
        </p:spPr>
        <p:txBody>
          <a:bodyPr/>
          <a:lstStyle/>
          <a:p>
            <a:pPr eaLnBrk="1" hangingPunct="1">
              <a:defRPr/>
            </a:pPr>
            <a:r>
              <a:rPr lang="ru-RU" sz="2000" b="1" i="1" smtClean="0">
                <a:latin typeface="Comic Sans MS" pitchFamily="66" charset="0"/>
              </a:rPr>
              <a:t>Прогулка в лесу    1869 </a:t>
            </a:r>
            <a:br>
              <a:rPr lang="ru-RU" sz="2000" b="1" i="1" smtClean="0">
                <a:latin typeface="Comic Sans MS" pitchFamily="66" charset="0"/>
              </a:rPr>
            </a:br>
            <a:r>
              <a:rPr lang="ru-RU" sz="2000" b="1" i="1" smtClean="0">
                <a:latin typeface="Comic Sans MS" pitchFamily="66" charset="0"/>
              </a:rPr>
              <a:t>Третьяковская Государственная галерея</a:t>
            </a:r>
          </a:p>
        </p:txBody>
      </p:sp>
      <p:pic>
        <p:nvPicPr>
          <p:cNvPr id="13315" name="Picture 3" descr="progulk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6000" contrast="6000"/>
          </a:blip>
          <a:srcRect/>
          <a:stretch>
            <a:fillRect/>
          </a:stretch>
        </p:blipFill>
        <p:spPr>
          <a:xfrm>
            <a:off x="1258888" y="908050"/>
            <a:ext cx="7056437" cy="5521325"/>
          </a:xfrm>
          <a:ln w="76200" cmpd="tri">
            <a:solidFill>
              <a:schemeClr val="tx1"/>
            </a:solidFill>
          </a:ln>
        </p:spPr>
      </p:pic>
    </p:spTree>
  </p:cSld>
  <p:clrMapOvr>
    <a:masterClrMapping/>
  </p:clrMapOvr>
  <p:transition spd="med" advClick="0" advTm="9000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60350"/>
            <a:ext cx="8229600" cy="1031875"/>
          </a:xfrm>
        </p:spPr>
        <p:txBody>
          <a:bodyPr/>
          <a:lstStyle/>
          <a:p>
            <a:pPr eaLnBrk="1" hangingPunct="1">
              <a:defRPr/>
            </a:pPr>
            <a:r>
              <a:rPr lang="ru-RU" sz="2000" b="1" i="1" smtClean="0">
                <a:latin typeface="Comic Sans MS" pitchFamily="66" charset="0"/>
              </a:rPr>
              <a:t>Полдень в окрестностях Москвы 1869 </a:t>
            </a:r>
            <a:br>
              <a:rPr lang="ru-RU" sz="2000" b="1" i="1" smtClean="0">
                <a:latin typeface="Comic Sans MS" pitchFamily="66" charset="0"/>
              </a:rPr>
            </a:br>
            <a:r>
              <a:rPr lang="ru-RU" sz="2000" b="1" i="1" smtClean="0">
                <a:latin typeface="Comic Sans MS" pitchFamily="66" charset="0"/>
              </a:rPr>
              <a:t> Государственная Третьяковская галерея</a:t>
            </a:r>
            <a:r>
              <a:rPr lang="ru-RU" sz="2000" smtClean="0">
                <a:latin typeface="Comic Sans MS" pitchFamily="66" charset="0"/>
              </a:rPr>
              <a:t> </a:t>
            </a:r>
            <a:br>
              <a:rPr lang="ru-RU" sz="2000" smtClean="0">
                <a:latin typeface="Comic Sans MS" pitchFamily="66" charset="0"/>
              </a:rPr>
            </a:br>
            <a:r>
              <a:rPr lang="ru-RU" sz="2000" smtClean="0">
                <a:latin typeface="Comic Sans MS" pitchFamily="66" charset="0"/>
              </a:rPr>
              <a:t/>
            </a:r>
            <a:br>
              <a:rPr lang="ru-RU" sz="2000" smtClean="0">
                <a:latin typeface="Comic Sans MS" pitchFamily="66" charset="0"/>
              </a:rPr>
            </a:br>
            <a:endParaRPr lang="ru-RU" sz="2000" smtClean="0">
              <a:latin typeface="Comic Sans MS" pitchFamily="66" charset="0"/>
            </a:endParaRPr>
          </a:p>
        </p:txBody>
      </p:sp>
      <p:pic>
        <p:nvPicPr>
          <p:cNvPr id="14339" name="Picture 4" descr="type:jpg, atr:775,1128, title:Иван Иванович Шишкин ">
            <a:hlinkClick r:id="rId2" tooltip="Иван Иванович Шишкин "/>
          </p:cNvPr>
          <p:cNvPicPr>
            <a:picLocks noChangeAspect="1" noChangeArrowheads="1"/>
          </p:cNvPicPr>
          <p:nvPr/>
        </p:nvPicPr>
        <p:blipFill>
          <a:blip r:embed="rId3">
            <a:lum bright="-6000" contrast="6000"/>
          </a:blip>
          <a:srcRect/>
          <a:stretch>
            <a:fillRect/>
          </a:stretch>
        </p:blipFill>
        <p:spPr bwMode="auto">
          <a:xfrm>
            <a:off x="611188" y="981075"/>
            <a:ext cx="3937000" cy="5734050"/>
          </a:xfrm>
          <a:prstGeom prst="rect">
            <a:avLst/>
          </a:prstGeom>
          <a:noFill/>
          <a:ln w="76200" cmpd="tri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4340" name="Rectangle 5"/>
          <p:cNvSpPr>
            <a:spLocks noChangeArrowheads="1"/>
          </p:cNvSpPr>
          <p:nvPr/>
        </p:nvSpPr>
        <p:spPr bwMode="auto">
          <a:xfrm>
            <a:off x="4787900" y="1558925"/>
            <a:ext cx="3960813" cy="476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1" hangingPunct="1"/>
            <a:r>
              <a:rPr lang="ru-RU" altLang="ru-RU">
                <a:latin typeface="Tunga" pitchFamily="34" charset="0"/>
              </a:rPr>
              <a:t>   </a:t>
            </a:r>
            <a:r>
              <a:rPr lang="ru-RU" altLang="ru-RU"/>
              <a:t>В картине  прозвучала тема, охватившая не только творчество Шишкина, но и значительную часть русской пейзажной живописи. </a:t>
            </a:r>
          </a:p>
          <a:p>
            <a:pPr eaLnBrk="1" hangingPunct="1"/>
            <a:endParaRPr lang="ru-RU" altLang="ru-RU"/>
          </a:p>
          <a:p>
            <a:pPr eaLnBrk="1" hangingPunct="1"/>
            <a:r>
              <a:rPr lang="ru-RU" altLang="ru-RU"/>
              <a:t>   Тема благодарения, восприятия жизни как блага, имеющая неявный христианский источник.</a:t>
            </a:r>
          </a:p>
          <a:p>
            <a:pPr eaLnBrk="1" hangingPunct="1"/>
            <a:r>
              <a:rPr lang="ru-RU" altLang="ru-RU"/>
              <a:t> </a:t>
            </a:r>
          </a:p>
          <a:p>
            <a:pPr eaLnBrk="1" hangingPunct="1"/>
            <a:r>
              <a:rPr lang="ru-RU" altLang="ru-RU"/>
              <a:t>   Павел Третьяков в письме к художнику просил его оставить картину за ним. </a:t>
            </a:r>
          </a:p>
          <a:p>
            <a:pPr eaLnBrk="1" hangingPunct="1"/>
            <a:endParaRPr lang="ru-RU" altLang="ru-RU"/>
          </a:p>
          <a:p>
            <a:pPr eaLnBrk="1" hangingPunct="1"/>
            <a:r>
              <a:rPr lang="ru-RU" altLang="ru-RU"/>
              <a:t>   Шишкин с благодарностью согласился отдать ее в коллекцию.</a:t>
            </a:r>
            <a:br>
              <a:rPr lang="ru-RU" altLang="ru-RU"/>
            </a:br>
            <a:endParaRPr lang="ru-RU" altLang="ru-RU"/>
          </a:p>
        </p:txBody>
      </p:sp>
    </p:spTree>
  </p:cSld>
  <p:clrMapOvr>
    <a:masterClrMapping/>
  </p:clrMapOvr>
  <p:transition spd="med" advClick="0" advTm="9000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476250"/>
            <a:ext cx="7499350" cy="360363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smtClean="0">
                <a:solidFill>
                  <a:schemeClr val="tx1"/>
                </a:solidFill>
                <a:latin typeface="Comic Sans MS" pitchFamily="66" charset="0"/>
              </a:rPr>
              <a:t/>
            </a:r>
            <a:br>
              <a:rPr lang="ru-RU" sz="3200" smtClean="0">
                <a:solidFill>
                  <a:schemeClr val="tx1"/>
                </a:solidFill>
                <a:latin typeface="Comic Sans MS" pitchFamily="66" charset="0"/>
              </a:rPr>
            </a:br>
            <a:r>
              <a:rPr lang="ru-RU" sz="2000" b="1" i="1" smtClean="0">
                <a:latin typeface="Comic Sans MS" pitchFamily="66" charset="0"/>
              </a:rPr>
              <a:t>Лесной пейзаж с цаплями 1870 </a:t>
            </a:r>
            <a:br>
              <a:rPr lang="ru-RU" sz="2000" b="1" i="1" smtClean="0">
                <a:latin typeface="Comic Sans MS" pitchFamily="66" charset="0"/>
              </a:rPr>
            </a:br>
            <a:r>
              <a:rPr lang="ru-RU" sz="2000" b="1" i="1" smtClean="0">
                <a:latin typeface="Comic Sans MS" pitchFamily="66" charset="0"/>
              </a:rPr>
              <a:t> Государственный Русский музей</a:t>
            </a:r>
            <a:r>
              <a:rPr lang="ru-RU" sz="2400" b="1" i="1" smtClean="0">
                <a:latin typeface="Comic Sans MS" pitchFamily="66" charset="0"/>
              </a:rPr>
              <a:t> </a:t>
            </a:r>
            <a:br>
              <a:rPr lang="ru-RU" sz="2400" b="1" i="1" smtClean="0">
                <a:latin typeface="Comic Sans MS" pitchFamily="66" charset="0"/>
              </a:rPr>
            </a:br>
            <a:r>
              <a:rPr lang="ru-RU" sz="3200" smtClean="0">
                <a:solidFill>
                  <a:schemeClr val="tx1"/>
                </a:solidFill>
                <a:latin typeface="Comic Sans MS" pitchFamily="66" charset="0"/>
              </a:rPr>
              <a:t/>
            </a:r>
            <a:br>
              <a:rPr lang="ru-RU" sz="3200" smtClean="0">
                <a:solidFill>
                  <a:schemeClr val="tx1"/>
                </a:solidFill>
                <a:latin typeface="Comic Sans MS" pitchFamily="66" charset="0"/>
              </a:rPr>
            </a:br>
            <a:endParaRPr lang="ru-RU" sz="3200" smtClean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15363" name="Picture 4" descr="1eab56f92a5c3f5de49e2dbea68dd12d_full"/>
          <p:cNvPicPr>
            <a:picLocks noChangeAspect="1" noChangeArrowheads="1"/>
          </p:cNvPicPr>
          <p:nvPr/>
        </p:nvPicPr>
        <p:blipFill>
          <a:blip r:embed="rId2">
            <a:lum bright="-12000" contrast="6000"/>
          </a:blip>
          <a:srcRect/>
          <a:stretch>
            <a:fillRect/>
          </a:stretch>
        </p:blipFill>
        <p:spPr bwMode="auto">
          <a:xfrm>
            <a:off x="827088" y="981075"/>
            <a:ext cx="7847012" cy="5459413"/>
          </a:xfrm>
          <a:prstGeom prst="rect">
            <a:avLst/>
          </a:prstGeom>
          <a:noFill/>
          <a:ln w="76200" cmpd="tri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 advClick="0" advTm="9000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4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836613"/>
          </a:xfrm>
        </p:spPr>
        <p:txBody>
          <a:bodyPr/>
          <a:lstStyle/>
          <a:p>
            <a:pPr eaLnBrk="1" hangingPunct="1">
              <a:defRPr/>
            </a:pPr>
            <a:r>
              <a:rPr lang="ru-RU" sz="2000" b="1" i="1" smtClean="0">
                <a:latin typeface="Comic Sans MS" pitchFamily="66" charset="0"/>
              </a:rPr>
              <a:t>Лесная глушь    1872</a:t>
            </a:r>
          </a:p>
        </p:txBody>
      </p:sp>
      <p:sp>
        <p:nvSpPr>
          <p:cNvPr id="225286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859338" y="981075"/>
            <a:ext cx="4105275" cy="5184775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smtClean="0">
                <a:effectLst/>
              </a:rPr>
              <a:t>       </a:t>
            </a:r>
            <a:r>
              <a:rPr lang="ru-RU" sz="1800" smtClean="0">
                <a:effectLst/>
              </a:rPr>
              <a:t>Есть у Шишкина и лесная темная чаща, вызывающая у зрителя некоторый трепет, как если бы он оказался на самом деле один в этом жутковатом для человека месте, - </a:t>
            </a:r>
            <a:r>
              <a:rPr lang="ru-RU" sz="1800" smtClean="0">
                <a:solidFill>
                  <a:schemeClr val="folHlink"/>
                </a:solidFill>
                <a:effectLst/>
              </a:rPr>
              <a:t>"Лесная глушь" (1872).</a:t>
            </a:r>
            <a:r>
              <a:rPr lang="ru-RU" sz="1800" smtClean="0">
                <a:effectLst/>
              </a:rPr>
              <a:t>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ru-RU" sz="1800" smtClean="0">
              <a:effectLst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sz="1800" smtClean="0">
                <a:effectLst/>
              </a:rPr>
              <a:t>        Этот пейзаж открывается зрителю не сразу.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ru-RU" sz="1800" smtClean="0">
              <a:effectLst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sz="1800" smtClean="0">
                <a:effectLst/>
              </a:rPr>
              <a:t>         Полный деталей, он рассчитан на долгое рассматривание: вдруг неожиданно замечаешь лисицу и улетающую от нее утку. </a:t>
            </a:r>
          </a:p>
          <a:p>
            <a:pPr eaLnBrk="1" hangingPunct="1">
              <a:defRPr/>
            </a:pPr>
            <a:endParaRPr lang="ru-RU" sz="1800" smtClean="0"/>
          </a:p>
        </p:txBody>
      </p:sp>
      <p:pic>
        <p:nvPicPr>
          <p:cNvPr id="16388" name="Picture 7" descr="lesnaya_glush"/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2">
            <a:lum bright="-6000" contrast="6000"/>
          </a:blip>
          <a:srcRect/>
          <a:stretch>
            <a:fillRect/>
          </a:stretch>
        </p:blipFill>
        <p:spPr>
          <a:xfrm>
            <a:off x="644525" y="765175"/>
            <a:ext cx="4019550" cy="5688013"/>
          </a:xfrm>
          <a:ln w="76200" cmpd="tri">
            <a:solidFill>
              <a:schemeClr val="tx1"/>
            </a:solidFill>
          </a:ln>
        </p:spPr>
      </p:pic>
    </p:spTree>
  </p:cSld>
  <p:clrMapOvr>
    <a:masterClrMapping/>
  </p:clrMapOvr>
  <p:transition spd="med" advClick="0" advTm="9000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0"/>
            <a:ext cx="8229600" cy="960438"/>
          </a:xfrm>
        </p:spPr>
        <p:txBody>
          <a:bodyPr/>
          <a:lstStyle/>
          <a:p>
            <a:pPr eaLnBrk="1" hangingPunct="1">
              <a:defRPr/>
            </a:pPr>
            <a:r>
              <a:rPr lang="ru-RU" sz="2000" b="1" i="1" smtClean="0">
                <a:latin typeface="Comic Sans MS" pitchFamily="66" charset="0"/>
              </a:rPr>
              <a:t>Зима в лесу   1877    </a:t>
            </a:r>
            <a:br>
              <a:rPr lang="ru-RU" sz="2000" b="1" i="1" smtClean="0">
                <a:latin typeface="Comic Sans MS" pitchFamily="66" charset="0"/>
              </a:rPr>
            </a:br>
            <a:r>
              <a:rPr lang="ru-RU" sz="2000" b="1" i="1" smtClean="0">
                <a:latin typeface="Comic Sans MS" pitchFamily="66" charset="0"/>
              </a:rPr>
              <a:t>Киевский музей русского искусства</a:t>
            </a:r>
          </a:p>
        </p:txBody>
      </p:sp>
      <p:pic>
        <p:nvPicPr>
          <p:cNvPr id="17411" name="Picture 3" descr="r_pic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12000" contrast="18000"/>
          </a:blip>
          <a:srcRect/>
          <a:stretch>
            <a:fillRect/>
          </a:stretch>
        </p:blipFill>
        <p:spPr>
          <a:xfrm>
            <a:off x="684213" y="1268413"/>
            <a:ext cx="3611562" cy="4752975"/>
          </a:xfrm>
          <a:ln w="76200" cmpd="tri">
            <a:solidFill>
              <a:schemeClr val="tx1"/>
            </a:solidFill>
          </a:ln>
        </p:spPr>
      </p:pic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4859338" y="981075"/>
            <a:ext cx="3887787" cy="531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altLang="ru-RU">
                <a:latin typeface="Tunga" pitchFamily="34" charset="0"/>
              </a:rPr>
              <a:t> </a:t>
            </a:r>
            <a:r>
              <a:rPr lang="ru-RU" altLang="ru-RU"/>
              <a:t>  Проведя детство и юность в диких лесах Вятской губернии, Иван Шишкин запечатлел их величественный строй во многих произведениях. </a:t>
            </a:r>
          </a:p>
          <a:p>
            <a:pPr algn="just"/>
            <a:endParaRPr lang="ru-RU" altLang="ru-RU"/>
          </a:p>
          <a:p>
            <a:pPr algn="just"/>
            <a:r>
              <a:rPr lang="ru-RU" altLang="ru-RU"/>
              <a:t>  Наряду с ясностью, ярким солнечным светом, полнотой жизни есть у художника и лесная зимняя чаща, вызывающая у зрителя некоторый трепет, как если бы он оказался на самом деле один в этой звонкой тишине леса.</a:t>
            </a:r>
          </a:p>
          <a:p>
            <a:pPr algn="just"/>
            <a:endParaRPr lang="ru-RU" altLang="ru-RU"/>
          </a:p>
          <a:p>
            <a:pPr algn="just"/>
            <a:r>
              <a:rPr lang="ru-RU" altLang="ru-RU"/>
              <a:t>       Этот пейзаж открывается зрителю не сразу. Полный деталей он рассчитан на долгое внимательное рассматривание.</a:t>
            </a:r>
          </a:p>
        </p:txBody>
      </p:sp>
    </p:spTree>
  </p:cSld>
  <p:clrMapOvr>
    <a:masterClrMapping/>
  </p:clrMapOvr>
  <p:transition spd="med" advClick="0" advTm="9000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6013" y="765175"/>
            <a:ext cx="7200900" cy="504031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smtClean="0"/>
              <a:t>       </a:t>
            </a:r>
            <a:r>
              <a:rPr lang="ru-RU" sz="2000" smtClean="0">
                <a:effectLst/>
              </a:rPr>
              <a:t>В 1865 г. Шишкин обосновывается в Петербурге,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smtClean="0">
                <a:effectLst/>
              </a:rPr>
              <a:t>     сближается с Артелью художников.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smtClean="0">
                <a:effectLst/>
              </a:rPr>
              <a:t> 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smtClean="0">
                <a:effectLst/>
              </a:rPr>
              <a:t>       Теперь он с наслаждением пишет "русское раздолье с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smtClean="0">
                <a:effectLst/>
              </a:rPr>
              <a:t>    золотой рожью, реками, рощами и русской далью", которые снились ему в Европе.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smtClean="0">
                <a:effectLst/>
              </a:rPr>
              <a:t>    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000" smtClean="0">
              <a:effectLst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smtClean="0">
                <a:effectLst/>
              </a:rPr>
              <a:t>        Один из первых его шедевров можно назвать песней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smtClean="0">
                <a:effectLst/>
              </a:rPr>
              <a:t>     радости - </a:t>
            </a:r>
            <a:r>
              <a:rPr lang="ru-RU" sz="2000" b="1" i="1" smtClean="0">
                <a:solidFill>
                  <a:schemeClr val="folHlink"/>
                </a:solidFill>
                <a:effectLst/>
              </a:rPr>
              <a:t>"Полдень. В окрестностях Москвы" (1869).</a:t>
            </a:r>
            <a:r>
              <a:rPr lang="ru-RU" sz="2000" smtClean="0">
                <a:effectLst/>
              </a:rPr>
              <a:t>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000" smtClean="0">
              <a:effectLst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smtClean="0">
                <a:effectLst/>
              </a:rPr>
              <a:t>        Он и дальше предпочитает ясность, полдень, яркий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smtClean="0">
                <a:effectLst/>
              </a:rPr>
              <a:t>     солнечный свет, лето, полноту жизни - </a:t>
            </a:r>
            <a:r>
              <a:rPr lang="ru-RU" sz="2000" b="1" i="1" smtClean="0">
                <a:solidFill>
                  <a:schemeClr val="folHlink"/>
                </a:solidFill>
                <a:effectLst/>
              </a:rPr>
              <a:t>"Рожь" (1878),</a:t>
            </a:r>
            <a:r>
              <a:rPr lang="ru-RU" sz="2000" smtClean="0">
                <a:effectLst/>
              </a:rPr>
              <a:t> </a:t>
            </a:r>
            <a:r>
              <a:rPr lang="ru-RU" sz="2000" b="1" i="1" smtClean="0">
                <a:solidFill>
                  <a:schemeClr val="folHlink"/>
                </a:solidFill>
                <a:effectLst/>
              </a:rPr>
              <a:t>     "Лесные дали" (1884)</a:t>
            </a:r>
            <a:r>
              <a:rPr lang="ru-RU" sz="2000" smtClean="0">
                <a:effectLst/>
              </a:rPr>
              <a:t> и др. </a:t>
            </a:r>
          </a:p>
        </p:txBody>
      </p:sp>
    </p:spTree>
  </p:cSld>
  <p:clrMapOvr>
    <a:masterClrMapping/>
  </p:clrMapOvr>
  <p:transition spd="med" advClick="0" advTm="9000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675687" cy="865187"/>
          </a:xfrm>
        </p:spPr>
        <p:txBody>
          <a:bodyPr/>
          <a:lstStyle/>
          <a:p>
            <a:pPr eaLnBrk="1" hangingPunct="1">
              <a:defRPr/>
            </a:pPr>
            <a:r>
              <a:rPr lang="ru-RU" sz="2000" b="1" i="1" smtClean="0">
                <a:latin typeface="Comic Sans MS" pitchFamily="66" charset="0"/>
              </a:rPr>
              <a:t>Рожь  1878</a:t>
            </a:r>
            <a:br>
              <a:rPr lang="ru-RU" sz="2000" b="1" i="1" smtClean="0">
                <a:latin typeface="Comic Sans MS" pitchFamily="66" charset="0"/>
              </a:rPr>
            </a:br>
            <a:r>
              <a:rPr lang="ru-RU" sz="2000" b="1" i="1" smtClean="0">
                <a:latin typeface="Comic Sans MS" pitchFamily="66" charset="0"/>
              </a:rPr>
              <a:t> Государственная Третьяковская галерея</a:t>
            </a:r>
            <a:r>
              <a:rPr lang="ru-RU" sz="2000" b="1" i="1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br>
              <a:rPr lang="ru-RU" sz="2000" b="1" i="1" smtClean="0">
                <a:solidFill>
                  <a:schemeClr val="tx1"/>
                </a:solidFill>
                <a:latin typeface="Comic Sans MS" pitchFamily="66" charset="0"/>
              </a:rPr>
            </a:br>
            <a:endParaRPr lang="ru-RU" sz="2000" b="1" i="1" smtClean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206851" name="Picture 3" descr="type:jpg, atr:1134,776, title:Иван Иванович Шишкин ">
            <a:hlinkClick r:id="rId2" tooltip="Иван Иванович Шишкин "/>
          </p:cNvPr>
          <p:cNvPicPr>
            <a:picLocks noChangeAspect="1" noChangeArrowheads="1"/>
          </p:cNvPicPr>
          <p:nvPr/>
        </p:nvPicPr>
        <p:blipFill>
          <a:blip r:embed="rId3">
            <a:lum bright="-6000" contrast="6000"/>
          </a:blip>
          <a:srcRect/>
          <a:stretch>
            <a:fillRect/>
          </a:stretch>
        </p:blipFill>
        <p:spPr bwMode="auto">
          <a:xfrm>
            <a:off x="755650" y="1052513"/>
            <a:ext cx="7920038" cy="5410200"/>
          </a:xfrm>
          <a:prstGeom prst="rect">
            <a:avLst/>
          </a:prstGeom>
          <a:noFill/>
          <a:ln w="76200" cmpd="tri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 advClick="0" advTm="9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6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6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85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576263"/>
          </a:xfrm>
        </p:spPr>
        <p:txBody>
          <a:bodyPr/>
          <a:lstStyle/>
          <a:p>
            <a:pPr eaLnBrk="1" hangingPunct="1">
              <a:defRPr/>
            </a:pPr>
            <a:r>
              <a:rPr lang="ru-RU" sz="2000" b="1" i="1" smtClean="0">
                <a:latin typeface="Comic Sans MS" pitchFamily="66" charset="0"/>
              </a:rPr>
              <a:t>Пасека    1882</a:t>
            </a:r>
          </a:p>
        </p:txBody>
      </p:sp>
      <p:pic>
        <p:nvPicPr>
          <p:cNvPr id="20483" name="Picture 3" descr="paseka"/>
          <p:cNvPicPr>
            <a:picLocks noChangeAspect="1" noChangeArrowheads="1"/>
          </p:cNvPicPr>
          <p:nvPr/>
        </p:nvPicPr>
        <p:blipFill>
          <a:blip r:embed="rId2">
            <a:lum contrast="18000"/>
          </a:blip>
          <a:srcRect/>
          <a:stretch>
            <a:fillRect/>
          </a:stretch>
        </p:blipFill>
        <p:spPr bwMode="auto">
          <a:xfrm>
            <a:off x="514350" y="620713"/>
            <a:ext cx="4787900" cy="5903912"/>
          </a:xfrm>
          <a:prstGeom prst="rect">
            <a:avLst/>
          </a:prstGeom>
          <a:noFill/>
          <a:ln w="76200" cmpd="tri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00708" name="Rectangle 4"/>
          <p:cNvSpPr>
            <a:spLocks noChangeArrowheads="1"/>
          </p:cNvSpPr>
          <p:nvPr/>
        </p:nvSpPr>
        <p:spPr bwMode="auto">
          <a:xfrm>
            <a:off x="5580063" y="1125538"/>
            <a:ext cx="3006725" cy="4760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>
                <a:effectLst>
                  <a:outerShdw blurRad="38100" dist="38100" dir="2700000" algn="tl">
                    <a:srgbClr val="000000"/>
                  </a:outerShdw>
                </a:effectLst>
              </a:rPr>
              <a:t>    Некоторые этюды Шишкина приобретались </a:t>
            </a:r>
          </a:p>
          <a:p>
            <a:pPr eaLnBrk="1" hangingPunct="1">
              <a:defRPr/>
            </a:pPr>
            <a:r>
              <a:rPr lang="ru-RU">
                <a:effectLst>
                  <a:outerShdw blurRad="38100" dist="38100" dir="2700000" algn="tl">
                    <a:srgbClr val="000000"/>
                  </a:outerShdw>
                </a:effectLst>
              </a:rPr>
              <a:t>П. М. Третьяковым вскоре после их окончания.</a:t>
            </a:r>
          </a:p>
          <a:p>
            <a:pPr eaLnBrk="1" hangingPunct="1">
              <a:defRPr/>
            </a:pPr>
            <a:r>
              <a:rPr lang="ru-RU">
                <a:effectLst>
                  <a:outerShdw blurRad="38100" dist="38100" dir="2700000" algn="tl">
                    <a:srgbClr val="000000"/>
                  </a:outerShdw>
                </a:effectLst>
              </a:rPr>
              <a:t>     К ним относится пейзаж </a:t>
            </a:r>
            <a:r>
              <a:rPr lang="ru-RU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"Пасека" (1882)</a:t>
            </a:r>
            <a:r>
              <a:rPr lang="ru-RU">
                <a:effectLst>
                  <a:outerShdw blurRad="38100" dist="38100" dir="2700000" algn="tl">
                    <a:srgbClr val="000000"/>
                  </a:outerShdw>
                </a:effectLst>
              </a:rPr>
              <a:t> с голубым облачным небом и прекрасно разработанной темной зеленью. </a:t>
            </a:r>
          </a:p>
          <a:p>
            <a:pPr eaLnBrk="1" hangingPunct="1">
              <a:defRPr/>
            </a:pPr>
            <a:r>
              <a:rPr lang="ru-RU">
                <a:effectLst>
                  <a:outerShdw blurRad="38100" dist="38100" dir="2700000" algn="tl">
                    <a:srgbClr val="000000"/>
                  </a:outerShdw>
                </a:effectLst>
              </a:rPr>
              <a:t>     Художник приблизил к зрителю ульи и крытый соломой сарай, сократил подробный рассказ и достиг большой емкости и цельности художественного образа.</a:t>
            </a:r>
          </a:p>
        </p:txBody>
      </p:sp>
    </p:spTree>
  </p:cSld>
  <p:clrMapOvr>
    <a:masterClrMapping/>
  </p:clrMapOvr>
  <p:transition spd="med" advClick="0" advTm="9000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7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0" y="620713"/>
            <a:ext cx="6840538" cy="4114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mtClean="0"/>
              <a:t>     </a:t>
            </a:r>
            <a:r>
              <a:rPr lang="ru-RU" sz="1800" smtClean="0"/>
              <a:t>Обучаясь в  Академии художеств, Шишкин быстро выделился среди учеников подготовленностью и блестящими способностями.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1800" smtClean="0"/>
              <a:t>      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1800" smtClean="0"/>
              <a:t>        </a:t>
            </a:r>
          </a:p>
        </p:txBody>
      </p:sp>
      <p:pic>
        <p:nvPicPr>
          <p:cNvPr id="3075" name="Picture 7" descr="tevtobur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lum contrast="12000"/>
          </a:blip>
          <a:srcRect/>
          <a:stretch>
            <a:fillRect/>
          </a:stretch>
        </p:blipFill>
        <p:spPr>
          <a:xfrm>
            <a:off x="250825" y="1989138"/>
            <a:ext cx="5405438" cy="3765550"/>
          </a:xfrm>
          <a:ln w="76200" cmpd="tri">
            <a:solidFill>
              <a:schemeClr val="tx1"/>
            </a:solidFill>
          </a:ln>
        </p:spPr>
      </p:pic>
      <p:sp>
        <p:nvSpPr>
          <p:cNvPr id="228360" name="Rectangle 8"/>
          <p:cNvSpPr>
            <a:spLocks noChangeArrowheads="1"/>
          </p:cNvSpPr>
          <p:nvPr/>
        </p:nvSpPr>
        <p:spPr bwMode="auto">
          <a:xfrm>
            <a:off x="5832475" y="2060575"/>
            <a:ext cx="2987675" cy="393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>
                <a:effectLst>
                  <a:outerShdw blurRad="38100" dist="38100" dir="2700000" algn="tl">
                    <a:srgbClr val="000000"/>
                  </a:outerShdw>
                </a:effectLst>
              </a:rPr>
              <a:t>    Уже спустя три с небольшим месяца после поступления он привлек внимание профессоров своими натурными пейзажными рисунками. </a:t>
            </a:r>
          </a:p>
          <a:p>
            <a:pPr eaLnBrk="1" hangingPunct="1">
              <a:defRPr/>
            </a:pPr>
            <a:r>
              <a:rPr lang="ru-RU">
                <a:effectLst>
                  <a:outerShdw blurRad="38100" dist="38100" dir="2700000" algn="tl">
                    <a:srgbClr val="000000"/>
                  </a:outerShdw>
                </a:effectLst>
              </a:rPr>
              <a:t>    В </a:t>
            </a:r>
            <a:r>
              <a:rPr lang="ru-RU" b="1">
                <a:effectLst>
                  <a:outerShdw blurRad="38100" dist="38100" dir="2700000" algn="tl">
                    <a:srgbClr val="000000"/>
                  </a:outerShdw>
                </a:effectLst>
              </a:rPr>
              <a:t>1857</a:t>
            </a:r>
            <a:r>
              <a:rPr lang="ru-RU">
                <a:effectLst>
                  <a:outerShdw blurRad="38100" dist="38100" dir="2700000" algn="tl">
                    <a:srgbClr val="000000"/>
                  </a:outerShdw>
                </a:effectLst>
              </a:rPr>
              <a:t> году он получил две малые серебряные медали - за картину </a:t>
            </a:r>
          </a:p>
          <a:p>
            <a:pPr eaLnBrk="1" hangingPunct="1">
              <a:defRPr/>
            </a:pPr>
            <a:r>
              <a:rPr lang="ru-RU">
                <a:effectLst>
                  <a:outerShdw blurRad="38100" dist="38100" dir="2700000" algn="tl">
                    <a:srgbClr val="000000"/>
                  </a:outerShdw>
                </a:effectLst>
              </a:rPr>
              <a:t>    </a:t>
            </a:r>
            <a:r>
              <a:rPr lang="ru-RU" b="1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"В окрестностях Петербурга" (1856)</a:t>
            </a:r>
            <a:r>
              <a:rPr lang="ru-RU">
                <a:effectLst>
                  <a:outerShdw blurRad="38100" dist="38100" dir="2700000" algn="tl">
                    <a:srgbClr val="000000"/>
                  </a:outerShdw>
                </a:effectLst>
              </a:rPr>
              <a:t>   и за рисунки, исполненные летом в Дубках.</a:t>
            </a:r>
          </a:p>
        </p:txBody>
      </p:sp>
    </p:spTree>
  </p:cSld>
  <p:clrMapOvr>
    <a:masterClrMapping/>
  </p:clrMapOvr>
  <p:transition spd="med" advClick="0" advTm="9000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229600" cy="1081088"/>
          </a:xfrm>
        </p:spPr>
        <p:txBody>
          <a:bodyPr/>
          <a:lstStyle/>
          <a:p>
            <a:pPr eaLnBrk="1" hangingPunct="1">
              <a:defRPr/>
            </a:pPr>
            <a:r>
              <a:rPr lang="ru-RU" sz="2000" b="1" i="1" smtClean="0">
                <a:latin typeface="Comic Sans MS" pitchFamily="66" charset="0"/>
              </a:rPr>
              <a:t>Папоротники в лесу. Сиверская 1883 </a:t>
            </a:r>
            <a:br>
              <a:rPr lang="ru-RU" sz="2000" b="1" i="1" smtClean="0">
                <a:latin typeface="Comic Sans MS" pitchFamily="66" charset="0"/>
              </a:rPr>
            </a:br>
            <a:r>
              <a:rPr lang="ru-RU" sz="2000" b="1" i="1" smtClean="0">
                <a:latin typeface="Comic Sans MS" pitchFamily="66" charset="0"/>
              </a:rPr>
              <a:t>Государственная Третьяковская галерея</a:t>
            </a:r>
          </a:p>
        </p:txBody>
      </p:sp>
      <p:pic>
        <p:nvPicPr>
          <p:cNvPr id="21507" name="Picture 3" descr="paporotniki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lum bright="-6000" contrast="36000"/>
          </a:blip>
          <a:srcRect/>
          <a:stretch>
            <a:fillRect/>
          </a:stretch>
        </p:blipFill>
        <p:spPr>
          <a:xfrm>
            <a:off x="539750" y="1196975"/>
            <a:ext cx="8208963" cy="4930775"/>
          </a:xfrm>
          <a:ln w="76200" cmpd="tri">
            <a:solidFill>
              <a:schemeClr val="tx1"/>
            </a:solidFill>
          </a:ln>
        </p:spPr>
      </p:pic>
    </p:spTree>
  </p:cSld>
  <p:clrMapOvr>
    <a:masterClrMapping/>
  </p:clrMapOvr>
  <p:transition spd="med" advClick="0" advTm="9000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60437"/>
          </a:xfrm>
        </p:spPr>
        <p:txBody>
          <a:bodyPr/>
          <a:lstStyle/>
          <a:p>
            <a:pPr eaLnBrk="1" hangingPunct="1">
              <a:defRPr/>
            </a:pPr>
            <a:r>
              <a:rPr lang="ru-RU" sz="2000" b="1" i="1" smtClean="0">
                <a:latin typeface="Comic Sans MS" pitchFamily="66" charset="0"/>
              </a:rPr>
              <a:t>Заросший пруд у опушки леса. Сиверская    1883</a:t>
            </a:r>
          </a:p>
        </p:txBody>
      </p:sp>
      <p:pic>
        <p:nvPicPr>
          <p:cNvPr id="22531" name="Picture 3" descr="r_pic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6000" contrast="12000"/>
          </a:blip>
          <a:srcRect/>
          <a:stretch>
            <a:fillRect/>
          </a:stretch>
        </p:blipFill>
        <p:spPr>
          <a:xfrm>
            <a:off x="827088" y="1125538"/>
            <a:ext cx="4400550" cy="5256212"/>
          </a:xfrm>
          <a:ln w="76200" cmpd="tri">
            <a:solidFill>
              <a:schemeClr val="tx1"/>
            </a:solidFill>
          </a:ln>
        </p:spPr>
      </p:pic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5580063" y="4451350"/>
            <a:ext cx="3311525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1" hangingPunct="1"/>
            <a:r>
              <a:rPr lang="ru-RU" altLang="ru-RU"/>
              <a:t>   Картины И.Шишкина отличаются солнечностью, ясностью, радостью, раскрывают поэтические черты русской природы. </a:t>
            </a:r>
          </a:p>
        </p:txBody>
      </p:sp>
    </p:spTree>
  </p:cSld>
  <p:clrMapOvr>
    <a:masterClrMapping/>
  </p:clrMapOvr>
  <p:transition spd="med" advClick="0" advTm="9000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115888"/>
            <a:ext cx="7570787" cy="960437"/>
          </a:xfrm>
        </p:spPr>
        <p:txBody>
          <a:bodyPr/>
          <a:lstStyle/>
          <a:p>
            <a:pPr eaLnBrk="1" hangingPunct="1">
              <a:defRPr/>
            </a:pPr>
            <a:r>
              <a:rPr lang="ru-RU" sz="2000" smtClean="0">
                <a:solidFill>
                  <a:schemeClr val="tx1"/>
                </a:solidFill>
                <a:latin typeface="Comic Sans MS" pitchFamily="66" charset="0"/>
              </a:rPr>
              <a:t/>
            </a:r>
            <a:br>
              <a:rPr lang="ru-RU" sz="2000" smtClean="0">
                <a:solidFill>
                  <a:schemeClr val="tx1"/>
                </a:solidFill>
                <a:latin typeface="Comic Sans MS" pitchFamily="66" charset="0"/>
              </a:rPr>
            </a:br>
            <a:r>
              <a:rPr lang="ru-RU" sz="2000" b="1" i="1" smtClean="0">
                <a:latin typeface="Comic Sans MS" pitchFamily="66" charset="0"/>
              </a:rPr>
              <a:t>Лесные дали 1884 </a:t>
            </a:r>
            <a:br>
              <a:rPr lang="ru-RU" sz="2000" b="1" i="1" smtClean="0">
                <a:latin typeface="Comic Sans MS" pitchFamily="66" charset="0"/>
              </a:rPr>
            </a:br>
            <a:r>
              <a:rPr lang="ru-RU" sz="2000" b="1" i="1" smtClean="0">
                <a:latin typeface="Comic Sans MS" pitchFamily="66" charset="0"/>
              </a:rPr>
              <a:t>Государственная Третьяковская галерея</a:t>
            </a:r>
            <a:r>
              <a:rPr lang="ru-RU" sz="2000" smtClean="0">
                <a:latin typeface="Comic Sans MS" pitchFamily="66" charset="0"/>
              </a:rPr>
              <a:t> </a:t>
            </a:r>
            <a:br>
              <a:rPr lang="ru-RU" sz="2000" smtClean="0">
                <a:latin typeface="Comic Sans MS" pitchFamily="66" charset="0"/>
              </a:rPr>
            </a:br>
            <a:r>
              <a:rPr lang="ru-RU" sz="2000" smtClean="0">
                <a:latin typeface="Comic Sans MS" pitchFamily="66" charset="0"/>
              </a:rPr>
              <a:t/>
            </a:r>
            <a:br>
              <a:rPr lang="ru-RU" sz="2000" smtClean="0">
                <a:latin typeface="Comic Sans MS" pitchFamily="66" charset="0"/>
              </a:rPr>
            </a:br>
            <a:endParaRPr lang="ru-RU" sz="2000" smtClean="0">
              <a:latin typeface="Comic Sans MS" pitchFamily="66" charset="0"/>
            </a:endParaRPr>
          </a:p>
        </p:txBody>
      </p:sp>
      <p:pic>
        <p:nvPicPr>
          <p:cNvPr id="23555" name="Picture 4" descr="type:jpg, atr:1092,776, title:Иван Иванович Шишкин ">
            <a:hlinkClick r:id="rId2" tooltip="Иван Иванович Шишкин "/>
          </p:cNvPr>
          <p:cNvPicPr>
            <a:picLocks noChangeAspect="1" noChangeArrowheads="1"/>
          </p:cNvPicPr>
          <p:nvPr/>
        </p:nvPicPr>
        <p:blipFill>
          <a:blip r:embed="rId3">
            <a:lum contrast="12000"/>
          </a:blip>
          <a:srcRect/>
          <a:stretch>
            <a:fillRect/>
          </a:stretch>
        </p:blipFill>
        <p:spPr bwMode="auto">
          <a:xfrm>
            <a:off x="971550" y="981075"/>
            <a:ext cx="7561263" cy="5370513"/>
          </a:xfrm>
          <a:prstGeom prst="rect">
            <a:avLst/>
          </a:prstGeom>
          <a:noFill/>
          <a:ln w="76200" cmpd="tri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 advClick="0" advTm="9000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115888"/>
            <a:ext cx="8229600" cy="936625"/>
          </a:xfrm>
        </p:spPr>
        <p:txBody>
          <a:bodyPr/>
          <a:lstStyle/>
          <a:p>
            <a:pPr eaLnBrk="1" hangingPunct="1">
              <a:defRPr/>
            </a:pPr>
            <a:r>
              <a:rPr lang="ru-RU" sz="2000" b="1" i="1" smtClean="0">
                <a:latin typeface="Comic Sans MS" pitchFamily="66" charset="0"/>
              </a:rPr>
              <a:t>Дубовая роща    1887</a:t>
            </a:r>
            <a:r>
              <a:rPr lang="ru-RU" smtClean="0"/>
              <a:t> </a:t>
            </a:r>
          </a:p>
        </p:txBody>
      </p:sp>
      <p:pic>
        <p:nvPicPr>
          <p:cNvPr id="24579" name="Picture 6" descr="85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lum bright="-6000" contrast="6000"/>
          </a:blip>
          <a:srcRect/>
          <a:stretch>
            <a:fillRect/>
          </a:stretch>
        </p:blipFill>
        <p:spPr>
          <a:xfrm>
            <a:off x="395288" y="1484313"/>
            <a:ext cx="5905500" cy="3838575"/>
          </a:xfrm>
          <a:noFill/>
          <a:ln w="76200" cmpd="tri">
            <a:solidFill>
              <a:schemeClr val="tx1"/>
            </a:solidFill>
          </a:ln>
        </p:spPr>
      </p:pic>
      <p:sp>
        <p:nvSpPr>
          <p:cNvPr id="24580" name="Rectangle 7"/>
          <p:cNvSpPr>
            <a:spLocks noChangeArrowheads="1"/>
          </p:cNvSpPr>
          <p:nvPr/>
        </p:nvSpPr>
        <p:spPr bwMode="auto">
          <a:xfrm>
            <a:off x="6372225" y="1196975"/>
            <a:ext cx="2771775" cy="421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1" hangingPunct="1"/>
            <a:r>
              <a:rPr lang="ru-RU" altLang="ru-RU" sz="1400" b="1" i="1">
                <a:latin typeface="Tunga" pitchFamily="34" charset="0"/>
              </a:rPr>
              <a:t>   </a:t>
            </a:r>
            <a:r>
              <a:rPr lang="ru-RU" altLang="ru-RU"/>
              <a:t>В картине все детали прописаны предельно точно. Морщины деревьев, трава с цветами на переднем плане, каждый дубовый лист отмечен своим блеском. </a:t>
            </a:r>
          </a:p>
          <a:p>
            <a:pPr eaLnBrk="1" hangingPunct="1"/>
            <a:r>
              <a:rPr lang="ru-RU" altLang="ru-RU"/>
              <a:t>   Мощные кряжистые дубы обретают символическое значение. Они подобны циклопическим существам, замершим во внутреннем борении. </a:t>
            </a:r>
          </a:p>
        </p:txBody>
      </p:sp>
      <p:sp>
        <p:nvSpPr>
          <p:cNvPr id="24581" name="Rectangle 10"/>
          <p:cNvSpPr>
            <a:spLocks noChangeArrowheads="1"/>
          </p:cNvSpPr>
          <p:nvPr/>
        </p:nvSpPr>
        <p:spPr bwMode="auto">
          <a:xfrm>
            <a:off x="539750" y="5445125"/>
            <a:ext cx="7704138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/>
              <a:t>    Несмотря на видимую устойчивость и монументальность композиции, она вся во внутреннем движении. В целом же ансамбль композиции, рисунка и цвета рождает ощущение титанической мощи природы, где каждое дерево — символ величия и борьбы. </a:t>
            </a:r>
          </a:p>
        </p:txBody>
      </p:sp>
    </p:spTree>
  </p:cSld>
  <p:clrMapOvr>
    <a:masterClrMapping/>
  </p:clrMapOvr>
  <p:transition spd="med" advClick="0" advTm="9000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188913"/>
            <a:ext cx="7859712" cy="744537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ru-RU" sz="2000" b="1" i="1" smtClean="0">
                <a:latin typeface="Comic Sans MS" pitchFamily="66" charset="0"/>
              </a:rPr>
              <a:t>Утро в сосновом лесу    1889 </a:t>
            </a:r>
            <a:br>
              <a:rPr lang="ru-RU" sz="2000" b="1" i="1" smtClean="0">
                <a:latin typeface="Comic Sans MS" pitchFamily="66" charset="0"/>
              </a:rPr>
            </a:br>
            <a:r>
              <a:rPr lang="ru-RU" sz="2000" b="1" i="1" smtClean="0">
                <a:latin typeface="Comic Sans MS" pitchFamily="66" charset="0"/>
              </a:rPr>
              <a:t> Государственная Третьяковская галерея</a:t>
            </a:r>
            <a:r>
              <a:rPr lang="ru-RU" sz="2400" b="1" i="1" smtClean="0">
                <a:latin typeface="Comic Sans MS" pitchFamily="66" charset="0"/>
              </a:rPr>
              <a:t/>
            </a:r>
            <a:br>
              <a:rPr lang="ru-RU" sz="2400" b="1" i="1" smtClean="0">
                <a:latin typeface="Comic Sans MS" pitchFamily="66" charset="0"/>
              </a:rPr>
            </a:br>
            <a:endParaRPr lang="ru-RU" sz="2400" b="1" i="1" smtClean="0">
              <a:latin typeface="Comic Sans MS" pitchFamily="66" charset="0"/>
            </a:endParaRPr>
          </a:p>
        </p:txBody>
      </p:sp>
      <p:pic>
        <p:nvPicPr>
          <p:cNvPr id="25603" name="Picture 4" descr="type:jpg, atr:1276,766, title:Иван Иванович Шишкин ">
            <a:hlinkClick r:id="rId3" tooltip="Иван Иванович Шишкин "/>
          </p:cNvPr>
          <p:cNvPicPr>
            <a:picLocks noChangeAspect="1" noChangeArrowheads="1"/>
          </p:cNvPicPr>
          <p:nvPr/>
        </p:nvPicPr>
        <p:blipFill>
          <a:blip r:embed="rId4">
            <a:lum bright="18000" contrast="30000"/>
          </a:blip>
          <a:srcRect/>
          <a:stretch>
            <a:fillRect/>
          </a:stretch>
        </p:blipFill>
        <p:spPr bwMode="auto">
          <a:xfrm>
            <a:off x="611188" y="981075"/>
            <a:ext cx="7991475" cy="4783138"/>
          </a:xfrm>
          <a:prstGeom prst="rect">
            <a:avLst/>
          </a:prstGeom>
          <a:noFill/>
          <a:ln w="76200" cmpd="tri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5604" name="Rectangle 5"/>
          <p:cNvSpPr>
            <a:spLocks noChangeArrowheads="1"/>
          </p:cNvSpPr>
          <p:nvPr/>
        </p:nvSpPr>
        <p:spPr bwMode="auto">
          <a:xfrm>
            <a:off x="4211638" y="3594100"/>
            <a:ext cx="45370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1" hangingPunct="1"/>
            <a:r>
              <a:rPr lang="ru-RU" altLang="ru-RU" sz="1000"/>
              <a:t>   </a:t>
            </a:r>
            <a:endParaRPr lang="ru-RU" altLang="ru-RU" sz="1000" b="1" i="1">
              <a:latin typeface="Tunga" pitchFamily="34" charset="0"/>
            </a:endParaRPr>
          </a:p>
        </p:txBody>
      </p:sp>
      <p:sp>
        <p:nvSpPr>
          <p:cNvPr id="25605" name="Rectangle 6"/>
          <p:cNvSpPr>
            <a:spLocks noChangeArrowheads="1"/>
          </p:cNvSpPr>
          <p:nvPr/>
        </p:nvSpPr>
        <p:spPr bwMode="auto">
          <a:xfrm>
            <a:off x="430213" y="5942013"/>
            <a:ext cx="8713787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1" hangingPunct="1"/>
            <a:r>
              <a:rPr lang="ru-RU" altLang="ru-RU" sz="1400" b="1" i="1">
                <a:latin typeface="Tunga" pitchFamily="34" charset="0"/>
              </a:rPr>
              <a:t>     </a:t>
            </a:r>
            <a:r>
              <a:rPr lang="ru-RU" altLang="ru-RU"/>
              <a:t>Среди всех произведений художника наиболее широкой известностью пользуется картина "Утро в сосновом лесу".  Замысел ее подсказал Шишкину К. А. Савицкий после поездки в вологодские леса. </a:t>
            </a:r>
          </a:p>
        </p:txBody>
      </p:sp>
      <p:pic>
        <p:nvPicPr>
          <p:cNvPr id="207885" name="012 Kenny G - Going home.mp3">
            <a:hlinkClick r:id="" action="ppaction://media"/>
          </p:cNvPr>
          <p:cNvPicPr>
            <a:picLocks noGrp="1" noRot="1" noChangeAspect="1" noChangeArrowheads="1"/>
          </p:cNvPicPr>
          <p:nvPr>
            <p:ph idx="1"/>
            <a:audioFile r:link="rId1"/>
          </p:nvPr>
        </p:nvPicPr>
        <p:blipFill>
          <a:blip r:embed="rId5"/>
          <a:srcRect/>
          <a:stretch>
            <a:fillRect/>
          </a:stretch>
        </p:blipFill>
        <p:spPr>
          <a:xfrm>
            <a:off x="468313" y="333375"/>
            <a:ext cx="304800" cy="304800"/>
          </a:xfrm>
        </p:spPr>
      </p:pic>
    </p:spTree>
  </p:cSld>
  <p:clrMapOvr>
    <a:masterClrMapping/>
  </p:clrMapOvr>
  <p:transition spd="med" advClick="0" advTm="9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0788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46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7885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Grp="1" noChangeArrowheads="1"/>
          </p:cNvSpPr>
          <p:nvPr>
            <p:ph type="title"/>
          </p:nvPr>
        </p:nvSpPr>
        <p:spPr>
          <a:xfrm flipH="1" flipV="1">
            <a:off x="8686800" y="1752600"/>
            <a:ext cx="69850" cy="92075"/>
          </a:xfrm>
        </p:spPr>
        <p:txBody>
          <a:bodyPr/>
          <a:lstStyle/>
          <a:p>
            <a:pPr eaLnBrk="1" hangingPunct="1">
              <a:defRPr/>
            </a:pPr>
            <a:endParaRPr lang="ru-RU" sz="4000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3284538"/>
            <a:ext cx="8362950" cy="27368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 b="1" i="1" smtClean="0">
                <a:effectLst/>
                <a:latin typeface="Tunga" pitchFamily="34" charset="0"/>
              </a:rPr>
              <a:t>         </a:t>
            </a: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611188" y="2060575"/>
            <a:ext cx="829786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ru-RU" altLang="ru-RU" sz="1400" b="1" i="1">
              <a:latin typeface="Tunga" pitchFamily="34" charset="0"/>
            </a:endParaRPr>
          </a:p>
          <a:p>
            <a:pPr eaLnBrk="1" hangingPunct="1"/>
            <a:r>
              <a:rPr lang="ru-RU" altLang="ru-RU" sz="1400" b="1" i="1">
                <a:latin typeface="Tunga" pitchFamily="34" charset="0"/>
              </a:rPr>
              <a:t>   </a:t>
            </a: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1042988" y="549275"/>
            <a:ext cx="7199312" cy="558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b="1" i="1">
                <a:latin typeface="Tunga" pitchFamily="34" charset="0"/>
              </a:rPr>
              <a:t>      </a:t>
            </a:r>
            <a:r>
              <a:rPr lang="ru-RU" altLang="ru-RU"/>
              <a:t>У Шишкина и Савицкого было обоюдное желание написать пейзаж с включением в него жанровой сценки с резвящимися медведями.. Видимо, по эскизу Шишкина (то есть так, как они были задуманы пейзажистом), Савицкий и написал медведей в самой картине. </a:t>
            </a:r>
          </a:p>
          <a:p>
            <a:pPr eaLnBrk="1" hangingPunct="1"/>
            <a:endParaRPr lang="ru-RU" altLang="ru-RU"/>
          </a:p>
          <a:p>
            <a:pPr eaLnBrk="1" hangingPunct="1"/>
            <a:r>
              <a:rPr lang="ru-RU" altLang="ru-RU"/>
              <a:t>      Эти медведи с некоторыми различиями в позах и в количестве (сначала их было два) фигурируют во всех подготовительных набросках и эскизах Шишкина. А их было немало. В одном только Государственном Русском музее хранятся семь карандашных эскизов-вариантов. </a:t>
            </a:r>
          </a:p>
          <a:p>
            <a:pPr eaLnBrk="1" hangingPunct="1"/>
            <a:endParaRPr lang="ru-RU" altLang="ru-RU"/>
          </a:p>
          <a:p>
            <a:pPr eaLnBrk="1" hangingPunct="1"/>
            <a:r>
              <a:rPr lang="ru-RU" altLang="ru-RU"/>
              <a:t>      Медведи получились у Савицкого столь удачно, что он даже расписался вместе с Шишкиным на картине. </a:t>
            </a:r>
          </a:p>
          <a:p>
            <a:pPr eaLnBrk="1" hangingPunct="1"/>
            <a:endParaRPr lang="ru-RU" altLang="ru-RU"/>
          </a:p>
          <a:p>
            <a:pPr eaLnBrk="1" hangingPunct="1"/>
            <a:r>
              <a:rPr lang="ru-RU" altLang="ru-RU"/>
              <a:t>      Однако приобретший ее П. М. Третьяков снял подпись, решив утвердить за этой картиной только авторство Шишкина. Ведь в ней "начиная от замысла и кончая исполнением, все говорит о манере живописи, о творческом методе, свойственных именно Шишкину". </a:t>
            </a:r>
          </a:p>
        </p:txBody>
      </p:sp>
    </p:spTree>
  </p:cSld>
  <p:clrMapOvr>
    <a:masterClrMapping/>
  </p:clrMapOvr>
  <p:transition spd="med" advClick="0" advTm="9000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15888"/>
            <a:ext cx="8820150" cy="744537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smtClean="0">
                <a:solidFill>
                  <a:schemeClr val="tx1"/>
                </a:solidFill>
                <a:latin typeface="Comic Sans MS" pitchFamily="66" charset="0"/>
              </a:rPr>
              <a:t/>
            </a:r>
            <a:br>
              <a:rPr lang="ru-RU" sz="3200" smtClean="0">
                <a:solidFill>
                  <a:schemeClr val="tx1"/>
                </a:solidFill>
                <a:latin typeface="Comic Sans MS" pitchFamily="66" charset="0"/>
              </a:rPr>
            </a:br>
            <a:r>
              <a:rPr lang="ru-RU" sz="2000" b="1" i="1" smtClean="0">
                <a:latin typeface="Comic Sans MS" pitchFamily="66" charset="0"/>
              </a:rPr>
              <a:t>Сосновый бор. Мачтовый лес в вятской губернии 1889 </a:t>
            </a:r>
            <a:br>
              <a:rPr lang="ru-RU" sz="2000" b="1" i="1" smtClean="0">
                <a:latin typeface="Comic Sans MS" pitchFamily="66" charset="0"/>
              </a:rPr>
            </a:br>
            <a:r>
              <a:rPr lang="ru-RU" sz="2000" b="1" i="1" smtClean="0">
                <a:latin typeface="Comic Sans MS" pitchFamily="66" charset="0"/>
              </a:rPr>
              <a:t> Государственная Третьяковская галерея</a:t>
            </a:r>
            <a:br>
              <a:rPr lang="ru-RU" sz="2000" b="1" i="1" smtClean="0">
                <a:latin typeface="Comic Sans MS" pitchFamily="66" charset="0"/>
              </a:rPr>
            </a:br>
            <a:r>
              <a:rPr lang="ru-RU" sz="2000" smtClean="0">
                <a:latin typeface="Comic Sans MS" pitchFamily="66" charset="0"/>
              </a:rPr>
              <a:t/>
            </a:r>
            <a:br>
              <a:rPr lang="ru-RU" sz="2000" smtClean="0">
                <a:latin typeface="Comic Sans MS" pitchFamily="66" charset="0"/>
              </a:rPr>
            </a:br>
            <a:endParaRPr lang="ru-RU" sz="2000" smtClean="0">
              <a:latin typeface="Comic Sans MS" pitchFamily="66" charset="0"/>
            </a:endParaRPr>
          </a:p>
        </p:txBody>
      </p:sp>
      <p:pic>
        <p:nvPicPr>
          <p:cNvPr id="27651" name="Picture 4" descr="74ef4b1aa6f187f3bea5d45118f51f4d_full"/>
          <p:cNvPicPr>
            <a:picLocks noChangeAspect="1" noChangeArrowheads="1"/>
          </p:cNvPicPr>
          <p:nvPr/>
        </p:nvPicPr>
        <p:blipFill>
          <a:blip r:embed="rId2">
            <a:lum bright="-6000" contrast="6000"/>
          </a:blip>
          <a:srcRect/>
          <a:stretch>
            <a:fillRect/>
          </a:stretch>
        </p:blipFill>
        <p:spPr bwMode="auto">
          <a:xfrm>
            <a:off x="1258888" y="981075"/>
            <a:ext cx="6407150" cy="4559300"/>
          </a:xfrm>
          <a:prstGeom prst="rect">
            <a:avLst/>
          </a:prstGeom>
          <a:noFill/>
          <a:ln w="76200" cmpd="tri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10949" name="Rectangle 5"/>
          <p:cNvSpPr>
            <a:spLocks noChangeArrowheads="1"/>
          </p:cNvSpPr>
          <p:nvPr/>
        </p:nvSpPr>
        <p:spPr bwMode="auto">
          <a:xfrm>
            <a:off x="503238" y="5661025"/>
            <a:ext cx="8640762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ru-RU">
                <a:effectLst>
                  <a:outerShdw blurRad="38100" dist="38100" dir="2700000" algn="tl">
                    <a:srgbClr val="000000"/>
                  </a:outerShdw>
                </a:effectLst>
              </a:rPr>
              <a:t>     Лето 1871 года Шишкин прожил на родине. В начале 1872 года на конкурсе, организованном Обществом поощрения художеств в Петербурге, Шишкин выступил с картиной </a:t>
            </a:r>
            <a:r>
              <a:rPr lang="ru-RU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"Мачтовый лес в</a:t>
            </a:r>
            <a:r>
              <a:rPr lang="ru-RU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Вятской губернии".</a:t>
            </a:r>
            <a:r>
              <a:rPr lang="ru-RU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</p:spTree>
  </p:cSld>
  <p:clrMapOvr>
    <a:masterClrMapping/>
  </p:clrMapOvr>
  <p:transition spd="med" advClick="0" advTm="9000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620713"/>
            <a:ext cx="7570787" cy="48990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3600" b="1" smtClean="0"/>
              <a:t>   	</a:t>
            </a:r>
            <a:r>
              <a:rPr lang="ru-RU" sz="2000" smtClean="0"/>
              <a:t>На рубеже </a:t>
            </a:r>
            <a:r>
              <a:rPr lang="ru-RU" sz="2000" smtClean="0">
                <a:solidFill>
                  <a:schemeClr val="folHlink"/>
                </a:solidFill>
              </a:rPr>
              <a:t>восьмидесятых - девяностых</a:t>
            </a:r>
            <a:r>
              <a:rPr lang="ru-RU" sz="2000" smtClean="0"/>
              <a:t> годов Шишкин обратился к сравнительно редкой для него теме зимнего оцепенения природы и написал большую картину </a:t>
            </a:r>
            <a:r>
              <a:rPr lang="ru-RU" sz="2000" smtClean="0">
                <a:solidFill>
                  <a:schemeClr val="folHlink"/>
                </a:solidFill>
              </a:rPr>
              <a:t>"Зима" (1890),</a:t>
            </a:r>
            <a:r>
              <a:rPr lang="ru-RU" sz="2000" smtClean="0"/>
              <a:t> поставив в ней трудную задачу передачи чуть заметных рефлексов и почти монохромной живописи.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z="200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000" smtClean="0"/>
              <a:t>           Все сковано морозом и погружено в тень. Только в глубине луч солнца осветил полянку, слегка окрасив ее в розоватый тон. От этого снег, толстым слоем лежащий на земле, на ветвях сосен кажется еще голубее.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z="200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000" smtClean="0"/>
              <a:t>           Лишь темнеющие на его фоне мощные стволы огромных деревьев да птица на ветке привносят ощущение жизни.</a:t>
            </a:r>
          </a:p>
        </p:txBody>
      </p:sp>
    </p:spTree>
  </p:cSld>
  <p:clrMapOvr>
    <a:masterClrMapping/>
  </p:clrMapOvr>
  <p:transition spd="med" advClick="0" advTm="9000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15888"/>
            <a:ext cx="8229600" cy="720725"/>
          </a:xfrm>
        </p:spPr>
        <p:txBody>
          <a:bodyPr/>
          <a:lstStyle/>
          <a:p>
            <a:pPr eaLnBrk="1" hangingPunct="1">
              <a:defRPr/>
            </a:pPr>
            <a:r>
              <a:rPr lang="ru-RU" sz="2000" b="1" i="1" smtClean="0">
                <a:latin typeface="Comic Sans MS" pitchFamily="66" charset="0"/>
              </a:rPr>
              <a:t>Зима    1890</a:t>
            </a:r>
          </a:p>
        </p:txBody>
      </p:sp>
      <p:pic>
        <p:nvPicPr>
          <p:cNvPr id="211971" name="Picture 3" descr="image0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981075"/>
            <a:ext cx="8713787" cy="5330825"/>
          </a:xfrm>
          <a:prstGeom prst="rect">
            <a:avLst/>
          </a:prstGeom>
          <a:noFill/>
          <a:ln w="76200" cmpd="tri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11972" name="Rectangle 4"/>
          <p:cNvSpPr>
            <a:spLocks noGrp="1" noChangeArrowheads="1"/>
          </p:cNvSpPr>
          <p:nvPr>
            <p:ph idx="1"/>
          </p:nvPr>
        </p:nvSpPr>
        <p:spPr>
          <a:xfrm flipV="1">
            <a:off x="457200" y="6096000"/>
            <a:ext cx="82550" cy="69850"/>
          </a:xfrm>
        </p:spPr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</p:spTree>
  </p:cSld>
  <p:clrMapOvr>
    <a:masterClrMapping/>
  </p:clrMapOvr>
  <p:transition spd="med" advClick="0" advTm="9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1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11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97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6" name="Rectangle 4"/>
          <p:cNvSpPr>
            <a:spLocks noGrp="1" noChangeArrowheads="1"/>
          </p:cNvSpPr>
          <p:nvPr>
            <p:ph type="title"/>
          </p:nvPr>
        </p:nvSpPr>
        <p:spPr>
          <a:xfrm>
            <a:off x="179388" y="188913"/>
            <a:ext cx="8507412" cy="1103312"/>
          </a:xfrm>
        </p:spPr>
        <p:txBody>
          <a:bodyPr/>
          <a:lstStyle/>
          <a:p>
            <a:pPr eaLnBrk="1" hangingPunct="1">
              <a:defRPr/>
            </a:pPr>
            <a:r>
              <a:rPr lang="ru-RU" sz="2000" b="1" i="1" smtClean="0">
                <a:latin typeface="Comic Sans MS" pitchFamily="66" charset="0"/>
              </a:rPr>
              <a:t>На севере диком     1891 </a:t>
            </a:r>
            <a:br>
              <a:rPr lang="ru-RU" sz="2000" b="1" i="1" smtClean="0">
                <a:latin typeface="Comic Sans MS" pitchFamily="66" charset="0"/>
              </a:rPr>
            </a:br>
            <a:r>
              <a:rPr lang="ru-RU" sz="2000" b="1" i="1" smtClean="0">
                <a:latin typeface="Comic Sans MS" pitchFamily="66" charset="0"/>
              </a:rPr>
              <a:t>На мотив стихотворения М. Ю. Лермонтова "Сосна"  </a:t>
            </a:r>
            <a:br>
              <a:rPr lang="ru-RU" sz="2000" b="1" i="1" smtClean="0">
                <a:latin typeface="Comic Sans MS" pitchFamily="66" charset="0"/>
              </a:rPr>
            </a:br>
            <a:r>
              <a:rPr lang="ru-RU" sz="2000" b="1" i="1" smtClean="0">
                <a:latin typeface="Comic Sans MS" pitchFamily="66" charset="0"/>
              </a:rPr>
              <a:t> Киевский музей русского искусства</a:t>
            </a:r>
            <a:br>
              <a:rPr lang="ru-RU" sz="2000" b="1" i="1" smtClean="0">
                <a:latin typeface="Comic Sans MS" pitchFamily="66" charset="0"/>
              </a:rPr>
            </a:br>
            <a:endParaRPr lang="ru-RU" sz="2000" b="1" i="1" smtClean="0">
              <a:latin typeface="Comic Sans MS" pitchFamily="66" charset="0"/>
            </a:endParaRPr>
          </a:p>
        </p:txBody>
      </p:sp>
      <p:pic>
        <p:nvPicPr>
          <p:cNvPr id="30723" name="Picture 10" descr="type:jpg, atr:546,768, title:Иван Иванович Шишкин ">
            <a:hlinkClick r:id="rId2" action="ppaction://hlinkfile" tooltip="Иван Иванович Шишкин 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813" y="1196975"/>
            <a:ext cx="3840162" cy="5400675"/>
          </a:xfrm>
          <a:prstGeom prst="rect">
            <a:avLst/>
          </a:prstGeom>
          <a:noFill/>
          <a:ln w="76200" cmpd="tri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0724" name="Rectangle 12"/>
          <p:cNvSpPr>
            <a:spLocks noChangeArrowheads="1"/>
          </p:cNvSpPr>
          <p:nvPr/>
        </p:nvSpPr>
        <p:spPr bwMode="auto">
          <a:xfrm>
            <a:off x="4716463" y="1508125"/>
            <a:ext cx="4176712" cy="421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/>
            <a:r>
              <a:rPr lang="ru-RU" altLang="ru-RU" b="1" i="1">
                <a:latin typeface="Tunga" pitchFamily="34" charset="0"/>
              </a:rPr>
              <a:t>       На севере диком стоит одиноко</a:t>
            </a:r>
          </a:p>
          <a:p>
            <a:pPr algn="ctr" eaLnBrk="1" hangingPunct="1"/>
            <a:r>
              <a:rPr lang="ru-RU" altLang="ru-RU" b="1" i="1">
                <a:latin typeface="Tunga" pitchFamily="34" charset="0"/>
              </a:rPr>
              <a:t>    На голой вершине сосна</a:t>
            </a:r>
          </a:p>
          <a:p>
            <a:pPr algn="ctr" eaLnBrk="1" hangingPunct="1"/>
            <a:r>
              <a:rPr lang="ru-RU" altLang="ru-RU" b="1" i="1">
                <a:latin typeface="Tunga" pitchFamily="34" charset="0"/>
              </a:rPr>
              <a:t>   И дремлет, качаясь, и снегом сыпучим</a:t>
            </a:r>
          </a:p>
          <a:p>
            <a:pPr algn="ctr" eaLnBrk="1" hangingPunct="1"/>
            <a:r>
              <a:rPr lang="ru-RU" altLang="ru-RU" b="1" i="1">
                <a:latin typeface="Tunga" pitchFamily="34" charset="0"/>
              </a:rPr>
              <a:t>    Одета, как ризой, она.</a:t>
            </a:r>
          </a:p>
          <a:p>
            <a:pPr algn="ctr" eaLnBrk="1" hangingPunct="1"/>
            <a:endParaRPr lang="ru-RU" altLang="ru-RU" b="1" i="1">
              <a:latin typeface="Tunga" pitchFamily="34" charset="0"/>
            </a:endParaRPr>
          </a:p>
          <a:p>
            <a:pPr algn="ctr" eaLnBrk="1" hangingPunct="1"/>
            <a:endParaRPr lang="ru-RU" altLang="ru-RU" b="1" i="1">
              <a:latin typeface="Tunga" pitchFamily="34" charset="0"/>
            </a:endParaRPr>
          </a:p>
          <a:p>
            <a:pPr algn="ctr" eaLnBrk="1" hangingPunct="1"/>
            <a:r>
              <a:rPr lang="ru-RU" altLang="ru-RU" b="1" i="1">
                <a:latin typeface="Tunga" pitchFamily="34" charset="0"/>
              </a:rPr>
              <a:t>   И снится ей всё, что в пустыне                    далёкой,</a:t>
            </a:r>
          </a:p>
          <a:p>
            <a:pPr algn="ctr" eaLnBrk="1" hangingPunct="1"/>
            <a:r>
              <a:rPr lang="ru-RU" altLang="ru-RU" b="1" i="1">
                <a:latin typeface="Tunga" pitchFamily="34" charset="0"/>
              </a:rPr>
              <a:t> В том крае, где солнца восход                    Одна и грустна на утёсе горючем</a:t>
            </a:r>
          </a:p>
          <a:p>
            <a:pPr algn="ctr" eaLnBrk="1" hangingPunct="1"/>
            <a:r>
              <a:rPr lang="ru-RU" altLang="ru-RU" b="1" i="1">
                <a:latin typeface="Tunga" pitchFamily="34" charset="0"/>
              </a:rPr>
              <a:t>    Прекрасная пальма растёт.</a:t>
            </a:r>
          </a:p>
          <a:p>
            <a:pPr algn="ctr" eaLnBrk="1" hangingPunct="1"/>
            <a:endParaRPr lang="ru-RU" altLang="ru-RU" b="1" i="1">
              <a:latin typeface="Tunga" pitchFamily="34" charset="0"/>
            </a:endParaRPr>
          </a:p>
          <a:p>
            <a:pPr algn="ctr" eaLnBrk="1" hangingPunct="1"/>
            <a:r>
              <a:rPr lang="ru-RU" altLang="ru-RU" b="1" i="1">
                <a:latin typeface="Tunga" pitchFamily="34" charset="0"/>
              </a:rPr>
              <a:t>                                         М.Ю.Лермонтов</a:t>
            </a:r>
          </a:p>
        </p:txBody>
      </p:sp>
    </p:spTree>
  </p:cSld>
  <p:clrMapOvr>
    <a:masterClrMapping/>
  </p:clrMapOvr>
  <p:transition spd="med" advClick="0" advTm="9000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600075"/>
          </a:xfrm>
        </p:spPr>
        <p:txBody>
          <a:bodyPr/>
          <a:lstStyle/>
          <a:p>
            <a:pPr eaLnBrk="1" hangingPunct="1">
              <a:defRPr/>
            </a:pPr>
            <a:r>
              <a:rPr lang="ru-RU" sz="2000" b="1" i="1" smtClean="0">
                <a:latin typeface="Comic Sans MS" pitchFamily="66" charset="0"/>
              </a:rPr>
              <a:t>В окрестностях Петербурга   1856</a:t>
            </a:r>
          </a:p>
        </p:txBody>
      </p:sp>
      <p:pic>
        <p:nvPicPr>
          <p:cNvPr id="4099" name="Picture 3" descr="okrestPite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6000" contrast="6000"/>
          </a:blip>
          <a:srcRect/>
          <a:stretch>
            <a:fillRect/>
          </a:stretch>
        </p:blipFill>
        <p:spPr>
          <a:xfrm>
            <a:off x="611188" y="836613"/>
            <a:ext cx="7994650" cy="5492750"/>
          </a:xfrm>
          <a:ln w="76200" cmpd="tri">
            <a:solidFill>
              <a:schemeClr val="tx1"/>
            </a:solidFill>
          </a:ln>
        </p:spPr>
      </p:pic>
    </p:spTree>
  </p:cSld>
  <p:clrMapOvr>
    <a:masterClrMapping/>
  </p:clrMapOvr>
  <p:transition spd="med" advClick="0" advTm="9000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15888"/>
            <a:ext cx="8229600" cy="1371600"/>
          </a:xfrm>
        </p:spPr>
        <p:txBody>
          <a:bodyPr/>
          <a:lstStyle/>
          <a:p>
            <a:pPr eaLnBrk="1" hangingPunct="1">
              <a:defRPr/>
            </a:pPr>
            <a:r>
              <a:rPr lang="ru-RU" sz="2000" smtClean="0">
                <a:solidFill>
                  <a:schemeClr val="tx1"/>
                </a:solidFill>
                <a:latin typeface="Comic Sans MS" pitchFamily="66" charset="0"/>
              </a:rPr>
              <a:t/>
            </a:r>
            <a:br>
              <a:rPr lang="ru-RU" sz="2000" smtClean="0">
                <a:solidFill>
                  <a:schemeClr val="tx1"/>
                </a:solidFill>
                <a:latin typeface="Comic Sans MS" pitchFamily="66" charset="0"/>
              </a:rPr>
            </a:br>
            <a:r>
              <a:rPr lang="ru-RU" sz="2000" b="1" i="1" smtClean="0">
                <a:latin typeface="Comic Sans MS" pitchFamily="66" charset="0"/>
              </a:rPr>
              <a:t>Дубы в старом Петергофе   1891 </a:t>
            </a:r>
            <a:br>
              <a:rPr lang="ru-RU" sz="2000" b="1" i="1" smtClean="0">
                <a:latin typeface="Comic Sans MS" pitchFamily="66" charset="0"/>
              </a:rPr>
            </a:br>
            <a:r>
              <a:rPr lang="ru-RU" sz="2000" b="1" i="1" smtClean="0">
                <a:latin typeface="Comic Sans MS" pitchFamily="66" charset="0"/>
              </a:rPr>
              <a:t> Санкт-Петербург. Научно-исследовательский музей Российской Академии художеств</a:t>
            </a:r>
            <a:r>
              <a:rPr lang="ru-RU" sz="2000" b="1" i="1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br>
              <a:rPr lang="ru-RU" sz="2000" b="1" i="1" smtClean="0">
                <a:solidFill>
                  <a:schemeClr val="tx1"/>
                </a:solidFill>
                <a:latin typeface="Comic Sans MS" pitchFamily="66" charset="0"/>
              </a:rPr>
            </a:br>
            <a:r>
              <a:rPr lang="ru-RU" sz="2000" smtClean="0">
                <a:solidFill>
                  <a:schemeClr val="tx1"/>
                </a:solidFill>
                <a:latin typeface="Comic Sans MS" pitchFamily="66" charset="0"/>
              </a:rPr>
              <a:t/>
            </a:r>
            <a:br>
              <a:rPr lang="ru-RU" sz="2000" smtClean="0">
                <a:solidFill>
                  <a:schemeClr val="tx1"/>
                </a:solidFill>
                <a:latin typeface="Comic Sans MS" pitchFamily="66" charset="0"/>
              </a:rPr>
            </a:br>
            <a:endParaRPr lang="ru-RU" sz="2000" smtClean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31747" name="Picture 4" descr="d5f9a8470935bcde5829ee68884f29f6_full"/>
          <p:cNvPicPr>
            <a:picLocks noChangeAspect="1" noChangeArrowheads="1"/>
          </p:cNvPicPr>
          <p:nvPr/>
        </p:nvPicPr>
        <p:blipFill>
          <a:blip r:embed="rId2">
            <a:lum contrast="12000"/>
          </a:blip>
          <a:srcRect/>
          <a:stretch>
            <a:fillRect/>
          </a:stretch>
        </p:blipFill>
        <p:spPr bwMode="auto">
          <a:xfrm>
            <a:off x="539750" y="1341438"/>
            <a:ext cx="7777163" cy="5140325"/>
          </a:xfrm>
          <a:prstGeom prst="rect">
            <a:avLst/>
          </a:prstGeom>
          <a:noFill/>
          <a:ln w="76200" cmpd="tri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 advClick="0" advTm="9000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866775"/>
          </a:xfrm>
        </p:spPr>
        <p:txBody>
          <a:bodyPr/>
          <a:lstStyle/>
          <a:p>
            <a:pPr eaLnBrk="1" hangingPunct="1">
              <a:defRPr/>
            </a:pPr>
            <a:r>
              <a:rPr lang="ru-RU" sz="2000" smtClean="0">
                <a:solidFill>
                  <a:schemeClr val="tx1"/>
                </a:solidFill>
                <a:latin typeface="Comic Sans MS" pitchFamily="66" charset="0"/>
              </a:rPr>
              <a:t/>
            </a:r>
            <a:br>
              <a:rPr lang="ru-RU" sz="2000" smtClean="0">
                <a:solidFill>
                  <a:schemeClr val="tx1"/>
                </a:solidFill>
                <a:latin typeface="Comic Sans MS" pitchFamily="66" charset="0"/>
              </a:rPr>
            </a:br>
            <a:r>
              <a:rPr lang="ru-RU" sz="2000" smtClean="0">
                <a:solidFill>
                  <a:schemeClr val="tx1"/>
                </a:solidFill>
                <a:latin typeface="Comic Sans MS" pitchFamily="66" charset="0"/>
              </a:rPr>
              <a:t/>
            </a:r>
            <a:br>
              <a:rPr lang="ru-RU" sz="2000" smtClean="0">
                <a:solidFill>
                  <a:schemeClr val="tx1"/>
                </a:solidFill>
                <a:latin typeface="Comic Sans MS" pitchFamily="66" charset="0"/>
              </a:rPr>
            </a:br>
            <a:r>
              <a:rPr lang="ru-RU" sz="2000" b="1" i="1" smtClean="0">
                <a:latin typeface="Comic Sans MS" pitchFamily="66" charset="0"/>
              </a:rPr>
              <a:t>Дождь в дубовом лесу    1891 </a:t>
            </a:r>
            <a:br>
              <a:rPr lang="ru-RU" sz="2000" b="1" i="1" smtClean="0">
                <a:latin typeface="Comic Sans MS" pitchFamily="66" charset="0"/>
              </a:rPr>
            </a:br>
            <a:r>
              <a:rPr lang="ru-RU" sz="2000" b="1" i="1" smtClean="0">
                <a:latin typeface="Comic Sans MS" pitchFamily="66" charset="0"/>
              </a:rPr>
              <a:t> Государственная Третьяковская галерея</a:t>
            </a:r>
            <a:br>
              <a:rPr lang="ru-RU" sz="2000" b="1" i="1" smtClean="0">
                <a:latin typeface="Comic Sans MS" pitchFamily="66" charset="0"/>
              </a:rPr>
            </a:br>
            <a:r>
              <a:rPr lang="ru-RU" sz="3200" smtClean="0">
                <a:latin typeface="Comic Sans MS" pitchFamily="66" charset="0"/>
              </a:rPr>
              <a:t/>
            </a:r>
            <a:br>
              <a:rPr lang="ru-RU" sz="3200" smtClean="0">
                <a:latin typeface="Comic Sans MS" pitchFamily="66" charset="0"/>
              </a:rPr>
            </a:br>
            <a:endParaRPr lang="ru-RU" sz="3200" smtClean="0">
              <a:latin typeface="Comic Sans MS" pitchFamily="66" charset="0"/>
            </a:endParaRPr>
          </a:p>
        </p:txBody>
      </p:sp>
      <p:pic>
        <p:nvPicPr>
          <p:cNvPr id="32771" name="Picture 4" descr="type:jpg, atr:1054,775, title:Иван Иванович Шишкин ">
            <a:hlinkClick r:id="rId2" tooltip="Иван Иванович Шишкин "/>
          </p:cNvPr>
          <p:cNvPicPr>
            <a:picLocks noChangeAspect="1" noChangeArrowheads="1"/>
          </p:cNvPicPr>
          <p:nvPr/>
        </p:nvPicPr>
        <p:blipFill>
          <a:blip r:embed="rId3">
            <a:lum bright="-6000" contrast="6000"/>
          </a:blip>
          <a:srcRect/>
          <a:stretch>
            <a:fillRect/>
          </a:stretch>
        </p:blipFill>
        <p:spPr bwMode="auto">
          <a:xfrm>
            <a:off x="1331913" y="836613"/>
            <a:ext cx="6264275" cy="4603750"/>
          </a:xfrm>
          <a:prstGeom prst="rect">
            <a:avLst/>
          </a:prstGeom>
          <a:noFill/>
          <a:ln w="76200" cmpd="tri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14021" name="Rectangle 5"/>
          <p:cNvSpPr>
            <a:spLocks noChangeArrowheads="1"/>
          </p:cNvSpPr>
          <p:nvPr/>
        </p:nvSpPr>
        <p:spPr bwMode="auto">
          <a:xfrm>
            <a:off x="539750" y="5516563"/>
            <a:ext cx="8351838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ru-RU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"Дождь в дубовом лесу" (1891)</a:t>
            </a:r>
            <a:r>
              <a:rPr lang="ru-RU">
                <a:effectLst>
                  <a:outerShdw blurRad="38100" dist="38100" dir="2700000" algn="tl">
                    <a:srgbClr val="000000"/>
                  </a:outerShdw>
                </a:effectLst>
              </a:rPr>
              <a:t> - это и великолепный по красоте и верности в передаче атмосферного состояния образ природы, и наглядная иллюстрация такого равновесия между предметом и средой, между общим и индивидуальным.</a:t>
            </a:r>
            <a:r>
              <a:rPr lang="ru-RU"/>
              <a:t> </a:t>
            </a:r>
          </a:p>
        </p:txBody>
      </p:sp>
    </p:spTree>
  </p:cSld>
  <p:clrMapOvr>
    <a:masterClrMapping/>
  </p:clrMapOvr>
  <p:transition spd="med" advClick="0" advTm="9000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600075"/>
          </a:xfrm>
        </p:spPr>
        <p:txBody>
          <a:bodyPr/>
          <a:lstStyle/>
          <a:p>
            <a:pPr eaLnBrk="1" hangingPunct="1">
              <a:defRPr/>
            </a:pPr>
            <a:r>
              <a:rPr lang="ru-RU" sz="2000" b="1" i="1" smtClean="0">
                <a:latin typeface="Comic Sans MS" pitchFamily="66" charset="0"/>
              </a:rPr>
              <a:t>Лесное кладбище   1893</a:t>
            </a:r>
          </a:p>
        </p:txBody>
      </p:sp>
      <p:pic>
        <p:nvPicPr>
          <p:cNvPr id="33795" name="Picture 3" descr="image00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0825" y="1268413"/>
            <a:ext cx="8424863" cy="4976812"/>
          </a:xfrm>
          <a:ln w="76200" cmpd="tri">
            <a:solidFill>
              <a:schemeClr val="tx1"/>
            </a:solidFill>
          </a:ln>
        </p:spPr>
      </p:pic>
    </p:spTree>
  </p:cSld>
  <p:clrMapOvr>
    <a:masterClrMapping/>
  </p:clrMapOvr>
  <p:transition spd="med" advClick="0" advTm="9000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371600"/>
          </a:xfrm>
        </p:spPr>
        <p:txBody>
          <a:bodyPr/>
          <a:lstStyle/>
          <a:p>
            <a:pPr eaLnBrk="1" hangingPunct="1">
              <a:defRPr/>
            </a:pPr>
            <a:r>
              <a:rPr lang="ru-RU" sz="2000" b="1" i="1" smtClean="0">
                <a:latin typeface="Comic Sans MS" pitchFamily="66" charset="0"/>
              </a:rPr>
              <a:t>Мельница в лесу. Преображенское     1897 </a:t>
            </a:r>
            <a:br>
              <a:rPr lang="ru-RU" sz="2000" b="1" i="1" smtClean="0">
                <a:latin typeface="Comic Sans MS" pitchFamily="66" charset="0"/>
              </a:rPr>
            </a:br>
            <a:r>
              <a:rPr lang="ru-RU" sz="2000" b="1" i="1" smtClean="0">
                <a:latin typeface="Comic Sans MS" pitchFamily="66" charset="0"/>
              </a:rPr>
              <a:t>Художественный музей Узбекистана </a:t>
            </a:r>
            <a:br>
              <a:rPr lang="ru-RU" sz="2000" b="1" i="1" smtClean="0">
                <a:latin typeface="Comic Sans MS" pitchFamily="66" charset="0"/>
              </a:rPr>
            </a:br>
            <a:endParaRPr lang="ru-RU" sz="2000" b="1" i="1" smtClean="0">
              <a:latin typeface="Comic Sans MS" pitchFamily="66" charset="0"/>
            </a:endParaRPr>
          </a:p>
        </p:txBody>
      </p:sp>
      <p:pic>
        <p:nvPicPr>
          <p:cNvPr id="34819" name="Picture 4" descr="type:jpg, atr:850,598, title:Иван Иванович Шишкин ">
            <a:hlinkClick r:id="rId2" tooltip="Иван Иванович Шишкин "/>
          </p:cNvPr>
          <p:cNvPicPr>
            <a:picLocks noChangeAspect="1" noChangeArrowheads="1"/>
          </p:cNvPicPr>
          <p:nvPr/>
        </p:nvPicPr>
        <p:blipFill>
          <a:blip r:embed="rId3">
            <a:lum bright="-6000" contrast="6000"/>
          </a:blip>
          <a:srcRect/>
          <a:stretch>
            <a:fillRect/>
          </a:stretch>
        </p:blipFill>
        <p:spPr bwMode="auto">
          <a:xfrm>
            <a:off x="827088" y="1052513"/>
            <a:ext cx="7561262" cy="5310187"/>
          </a:xfrm>
          <a:prstGeom prst="rect">
            <a:avLst/>
          </a:prstGeom>
          <a:noFill/>
          <a:ln w="76200" cmpd="tri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 advClick="0" advTm="9000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3" descr="im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12000" contrast="12000"/>
          </a:blip>
          <a:srcRect/>
          <a:stretch>
            <a:fillRect/>
          </a:stretch>
        </p:blipFill>
        <p:spPr>
          <a:xfrm>
            <a:off x="3132138" y="2276475"/>
            <a:ext cx="3022600" cy="2251075"/>
          </a:xfrm>
          <a:noFill/>
          <a:ln w="76200" cmpd="tri">
            <a:solidFill>
              <a:schemeClr val="tx1"/>
            </a:solidFill>
          </a:ln>
        </p:spPr>
      </p:pic>
      <p:sp>
        <p:nvSpPr>
          <p:cNvPr id="35843" name="Rectangle 4"/>
          <p:cNvSpPr>
            <a:spLocks noChangeArrowheads="1"/>
          </p:cNvSpPr>
          <p:nvPr/>
        </p:nvSpPr>
        <p:spPr bwMode="auto">
          <a:xfrm>
            <a:off x="179388" y="0"/>
            <a:ext cx="8785225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1" hangingPunct="1"/>
            <a:r>
              <a:rPr lang="ru-RU" altLang="ru-RU"/>
              <a:t>   </a:t>
            </a:r>
          </a:p>
          <a:p>
            <a:pPr eaLnBrk="1" hangingPunct="1"/>
            <a:r>
              <a:rPr lang="ru-RU" altLang="ru-RU"/>
              <a:t>    В своем искусстве, органически соединяющем строгий реализм и трогательную романтику, Шишкин сумел раскрыть красоту и мощь русской природы, в особенности русского леса. </a:t>
            </a:r>
          </a:p>
          <a:p>
            <a:pPr eaLnBrk="1" hangingPunct="1"/>
            <a:r>
              <a:rPr lang="ru-RU" altLang="ru-RU"/>
              <a:t>    Он относился к лесу как к величайшему дару, каковым является и природа в целом, служащая предметом раздумий о человеческом бытии. </a:t>
            </a:r>
          </a:p>
          <a:p>
            <a:pPr eaLnBrk="1" hangingPunct="1"/>
            <a:endParaRPr lang="ru-RU" altLang="ru-RU"/>
          </a:p>
          <a:p>
            <a:pPr eaLnBrk="1" hangingPunct="1"/>
            <a:r>
              <a:rPr lang="ru-RU" altLang="ru-RU"/>
              <a:t>    </a:t>
            </a:r>
          </a:p>
        </p:txBody>
      </p:sp>
      <p:sp>
        <p:nvSpPr>
          <p:cNvPr id="35844" name="Rectangle 5"/>
          <p:cNvSpPr>
            <a:spLocks noChangeArrowheads="1"/>
          </p:cNvSpPr>
          <p:nvPr/>
        </p:nvSpPr>
        <p:spPr bwMode="auto">
          <a:xfrm>
            <a:off x="179388" y="4941888"/>
            <a:ext cx="8964612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/>
              <a:t>    Картины И.Шишкина отличаются солнечностью, ясностью, радостью, раскрывают поэтические черты русской природы. </a:t>
            </a:r>
          </a:p>
          <a:p>
            <a:pPr eaLnBrk="1" hangingPunct="1"/>
            <a:r>
              <a:rPr lang="ru-RU" altLang="ru-RU"/>
              <a:t>    Шишкин знал русскую природу, по выражению живописца Крамского, "ученым образом", и любил ее со всей силой своей могучей натуры.</a:t>
            </a:r>
          </a:p>
          <a:p>
            <a:pPr eaLnBrk="1" hangingPunct="1"/>
            <a:r>
              <a:rPr lang="ru-RU" altLang="ru-RU"/>
              <a:t>    Из этого знания и любви рождались образы, которые давно стали своеобразными символами России. </a:t>
            </a:r>
          </a:p>
        </p:txBody>
      </p:sp>
    </p:spTree>
  </p:cSld>
  <p:clrMapOvr>
    <a:masterClrMapping/>
  </p:clrMapOvr>
  <p:transition spd="med" advClick="0" advTm="9000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6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744537"/>
          </a:xfrm>
        </p:spPr>
        <p:txBody>
          <a:bodyPr/>
          <a:lstStyle/>
          <a:p>
            <a:pPr eaLnBrk="1" hangingPunct="1">
              <a:defRPr/>
            </a:pPr>
            <a:r>
              <a:rPr lang="ru-RU" sz="2000" b="1" i="1" smtClean="0">
                <a:latin typeface="Comic Sans MS" pitchFamily="66" charset="0"/>
              </a:rPr>
              <a:t>Дубки</a:t>
            </a:r>
          </a:p>
        </p:txBody>
      </p:sp>
      <p:pic>
        <p:nvPicPr>
          <p:cNvPr id="5123" name="Picture 6" descr="image00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6000" contrast="12000"/>
          </a:blip>
          <a:srcRect/>
          <a:stretch>
            <a:fillRect/>
          </a:stretch>
        </p:blipFill>
        <p:spPr>
          <a:xfrm>
            <a:off x="250825" y="1052513"/>
            <a:ext cx="8637588" cy="5097462"/>
          </a:xfrm>
          <a:ln w="76200" cmpd="tri">
            <a:solidFill>
              <a:schemeClr val="tx1"/>
            </a:solidFill>
          </a:ln>
        </p:spPr>
      </p:pic>
    </p:spTree>
  </p:cSld>
  <p:clrMapOvr>
    <a:masterClrMapping/>
  </p:clrMapOvr>
  <p:transition spd="med" advClick="0" advTm="9000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08050"/>
            <a:ext cx="7859713" cy="468153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800" smtClean="0"/>
              <a:t>       </a:t>
            </a:r>
            <a:r>
              <a:rPr lang="ru-RU" sz="2000" smtClean="0"/>
              <a:t>Шишкина влекла жажда художественного исследования природы.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200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000" smtClean="0"/>
              <a:t>          Он сосредоточил внимание на фрагментах природы, в связи с чем тщательно осматривал, изучал каждый стебель, ствол дерева, листву на ветках, травы и мягкие мхи.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200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200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000" smtClean="0"/>
              <a:t>       Был открыт целый мир ранее неведомых предметов, поэтических вдохновений и восторгов.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200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000" smtClean="0"/>
              <a:t>         Художник открывал обширный мир непримечательных составляющих природы, ранее не внесенных в оборот искусства. </a:t>
            </a:r>
          </a:p>
        </p:txBody>
      </p:sp>
    </p:spTree>
  </p:cSld>
  <p:clrMapOvr>
    <a:masterClrMapping/>
  </p:clrMapOvr>
  <p:transition spd="med" advClick="0" advTm="9000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692150"/>
          </a:xfrm>
        </p:spPr>
        <p:txBody>
          <a:bodyPr/>
          <a:lstStyle/>
          <a:p>
            <a:pPr eaLnBrk="1" hangingPunct="1">
              <a:defRPr/>
            </a:pPr>
            <a:r>
              <a:rPr lang="ru-RU" sz="2000" b="1" i="1" smtClean="0">
                <a:latin typeface="Comic Sans MS" pitchFamily="66" charset="0"/>
              </a:rPr>
              <a:t>Стадо в лесу    1864</a:t>
            </a:r>
          </a:p>
        </p:txBody>
      </p:sp>
      <p:pic>
        <p:nvPicPr>
          <p:cNvPr id="7171" name="Picture 3" descr="stado_le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6000" contrast="6000"/>
          </a:blip>
          <a:srcRect/>
          <a:stretch>
            <a:fillRect/>
          </a:stretch>
        </p:blipFill>
        <p:spPr>
          <a:xfrm>
            <a:off x="827088" y="765175"/>
            <a:ext cx="7488237" cy="5619750"/>
          </a:xfrm>
          <a:ln w="76200" cmpd="tri">
            <a:solidFill>
              <a:schemeClr val="tx1"/>
            </a:solidFill>
          </a:ln>
        </p:spPr>
      </p:pic>
    </p:spTree>
  </p:cSld>
  <p:clrMapOvr>
    <a:masterClrMapping/>
  </p:clrMapOvr>
  <p:transition spd="med" advClick="0" advTm="9000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ChangeArrowheads="1"/>
          </p:cNvSpPr>
          <p:nvPr>
            <p:ph type="title"/>
          </p:nvPr>
        </p:nvSpPr>
        <p:spPr>
          <a:xfrm>
            <a:off x="3132138" y="115888"/>
            <a:ext cx="5770562" cy="1176337"/>
          </a:xfrm>
        </p:spPr>
        <p:txBody>
          <a:bodyPr/>
          <a:lstStyle/>
          <a:p>
            <a:pPr eaLnBrk="1" hangingPunct="1">
              <a:defRPr/>
            </a:pPr>
            <a:r>
              <a:rPr lang="ru-RU" sz="2000" b="1" i="1" smtClean="0">
                <a:latin typeface="Comic Sans MS" pitchFamily="66" charset="0"/>
              </a:rPr>
              <a:t>И. И. Шишкин в Дюссельдорфе</a:t>
            </a:r>
          </a:p>
        </p:txBody>
      </p:sp>
      <p:sp>
        <p:nvSpPr>
          <p:cNvPr id="2170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6021388"/>
            <a:ext cx="82550" cy="74612"/>
          </a:xfrm>
        </p:spPr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8196" name="Picture 4" descr="И.И.Шишкин в Дюссельдорф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476250"/>
            <a:ext cx="2779712" cy="5626100"/>
          </a:xfrm>
          <a:prstGeom prst="rect">
            <a:avLst/>
          </a:prstGeom>
          <a:noFill/>
          <a:ln w="57150" cmpd="thinThick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3851275" y="1989138"/>
            <a:ext cx="51117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1" hangingPunct="1"/>
            <a:r>
              <a:rPr lang="ru-RU" altLang="ru-RU"/>
              <a:t>    Берлин и Дрезден не произвели на него особого впечатления: сказывалась  тоска по родине ("отчего я не в России, которую так люблю"). </a:t>
            </a:r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3851275" y="981075"/>
            <a:ext cx="51847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1" hangingPunct="1"/>
            <a:r>
              <a:rPr lang="ru-RU" altLang="ru-RU"/>
              <a:t>   Горные пейзажи Швейцарии оставили художника равнодушным. </a:t>
            </a:r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3779838" y="3508375"/>
            <a:ext cx="4751387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1" hangingPunct="1"/>
            <a:r>
              <a:rPr lang="ru-RU" altLang="ru-RU"/>
              <a:t>    Шишкин начинает работать в   Тевтобургском лесу близ Дюссельдорфа.</a:t>
            </a:r>
          </a:p>
          <a:p>
            <a:pPr eaLnBrk="1" hangingPunct="1"/>
            <a:endParaRPr lang="ru-RU" altLang="ru-RU"/>
          </a:p>
          <a:p>
            <a:pPr eaLnBrk="1" hangingPunct="1"/>
            <a:r>
              <a:rPr lang="ru-RU" altLang="ru-RU"/>
              <a:t>     Исполненные пером рисунки привлекли внимание многочисленных ценителей искусства. </a:t>
            </a:r>
          </a:p>
        </p:txBody>
      </p:sp>
    </p:spTree>
  </p:cSld>
  <p:clrMapOvr>
    <a:masterClrMapping/>
  </p:clrMapOvr>
  <p:transition spd="med" advClick="0" advTm="9000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08050"/>
          </a:xfrm>
        </p:spPr>
        <p:txBody>
          <a:bodyPr/>
          <a:lstStyle/>
          <a:p>
            <a:pPr eaLnBrk="1" hangingPunct="1">
              <a:defRPr/>
            </a:pPr>
            <a:r>
              <a:rPr lang="ru-RU" sz="2000" b="1" i="1" smtClean="0">
                <a:latin typeface="Comic Sans MS" pitchFamily="66" charset="0"/>
              </a:rPr>
              <a:t>Вид в окрестностях Дюссельдорфа   </a:t>
            </a:r>
            <a:br>
              <a:rPr lang="ru-RU" sz="2000" b="1" i="1" smtClean="0">
                <a:latin typeface="Comic Sans MS" pitchFamily="66" charset="0"/>
              </a:rPr>
            </a:br>
            <a:r>
              <a:rPr lang="ru-RU" sz="2000" b="1" i="1" smtClean="0">
                <a:latin typeface="Comic Sans MS" pitchFamily="66" charset="0"/>
              </a:rPr>
              <a:t> 1864-1865</a:t>
            </a:r>
          </a:p>
        </p:txBody>
      </p:sp>
      <p:pic>
        <p:nvPicPr>
          <p:cNvPr id="9219" name="Picture 3" descr="dusseldor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contrast="6000"/>
          </a:blip>
          <a:srcRect/>
          <a:stretch>
            <a:fillRect/>
          </a:stretch>
        </p:blipFill>
        <p:spPr>
          <a:xfrm>
            <a:off x="2051050" y="836613"/>
            <a:ext cx="6624638" cy="4625975"/>
          </a:xfrm>
          <a:ln w="76200" cmpd="tri">
            <a:solidFill>
              <a:schemeClr val="tx1"/>
            </a:solidFill>
          </a:ln>
        </p:spPr>
      </p:pic>
      <p:pic>
        <p:nvPicPr>
          <p:cNvPr id="9220" name="Picture 4" descr="Автограф письма И.И.Шишкина Н.Д.Быкову с наброском-вариантом картины "/>
          <p:cNvPicPr>
            <a:picLocks noChangeAspect="1" noChangeArrowheads="1"/>
          </p:cNvPicPr>
          <p:nvPr/>
        </p:nvPicPr>
        <p:blipFill>
          <a:blip r:embed="rId3">
            <a:lum bright="-30000" contrast="6000"/>
          </a:blip>
          <a:srcRect l="3600" t="21286" r="49986" b="14417"/>
          <a:stretch>
            <a:fillRect/>
          </a:stretch>
        </p:blipFill>
        <p:spPr bwMode="auto">
          <a:xfrm>
            <a:off x="107950" y="4149725"/>
            <a:ext cx="2592388" cy="2525713"/>
          </a:xfrm>
          <a:prstGeom prst="rect">
            <a:avLst/>
          </a:prstGeom>
          <a:noFill/>
          <a:ln w="57150" cmpd="thinThick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87397" name="Rectangle 5"/>
          <p:cNvSpPr>
            <a:spLocks noChangeArrowheads="1"/>
          </p:cNvSpPr>
          <p:nvPr/>
        </p:nvSpPr>
        <p:spPr bwMode="auto">
          <a:xfrm>
            <a:off x="179388" y="2420938"/>
            <a:ext cx="2016125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Автограф письма с наброском-вариантом картины</a:t>
            </a:r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2949575" y="5516563"/>
            <a:ext cx="619442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1" hangingPunct="1"/>
            <a:r>
              <a:rPr lang="ru-RU" altLang="ru-RU"/>
              <a:t>    В 1865 году Шишкин возвращается в Россию и за картину "Вид в окрестностях Дюссельдорфа" (1865, Государственный Русский музей) получает звание академика. </a:t>
            </a:r>
          </a:p>
        </p:txBody>
      </p:sp>
    </p:spTree>
  </p:cSld>
  <p:clrMapOvr>
    <a:masterClrMapping/>
  </p:clrMapOvr>
  <p:transition spd="med" advClick="0" advTm="9000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404813"/>
            <a:ext cx="8229600" cy="590391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2400" smtClean="0"/>
              <a:t>         </a:t>
            </a:r>
            <a:r>
              <a:rPr lang="ru-RU" sz="2000" smtClean="0"/>
              <a:t>Эпопея русского леса, неизбежной и существенной принадлежности русской природы, началась в творчестве Шишкина, по существу, с картины </a:t>
            </a:r>
            <a:r>
              <a:rPr lang="ru-RU" sz="2000" smtClean="0">
                <a:solidFill>
                  <a:schemeClr val="folHlink"/>
                </a:solidFill>
              </a:rPr>
              <a:t>"Рубка леса" (1867).</a:t>
            </a:r>
            <a:br>
              <a:rPr lang="ru-RU" sz="2000" smtClean="0">
                <a:solidFill>
                  <a:schemeClr val="folHlink"/>
                </a:solidFill>
              </a:rPr>
            </a:br>
            <a:r>
              <a:rPr lang="ru-RU" sz="2000" smtClean="0"/>
              <a:t/>
            </a:r>
            <a:br>
              <a:rPr lang="ru-RU" sz="2000" smtClean="0"/>
            </a:br>
            <a:r>
              <a:rPr lang="ru-RU" sz="2000" smtClean="0"/>
              <a:t>     Для определения "лица" пейзажа Шишкин выбрал хвойный лес, характерный для северных областей России. Шишкин стремился к изображению леса "ученым образом", чтобы угадывалась порода деревьев.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z="200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000" smtClean="0"/>
              <a:t>          Стройные сосны в левой части картины окрашены светом угасающего дня. Предметный план с папоротниками, сочной травой, сырой землей, разорванной корневищами, зверьком на переднем плане и мухомором,- все это внушает чувство упоения красотой жизни природы. 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z="200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000" smtClean="0"/>
              <a:t>           Тема русского леса после Рубки леса продолжалась и не иссякала до конца жизни художника. </a:t>
            </a:r>
          </a:p>
        </p:txBody>
      </p:sp>
    </p:spTree>
  </p:cSld>
  <p:clrMapOvr>
    <a:masterClrMapping/>
  </p:clrMapOvr>
  <p:transition spd="med" advClick="0" advTm="9000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кстура">
  <a:themeElements>
    <a:clrScheme name="Текстура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Тексту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кстура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ура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Textured</Template>
  <TotalTime>1097</TotalTime>
  <Words>1247</Words>
  <Application>Microsoft Office PowerPoint</Application>
  <PresentationFormat>Экран (4:3)</PresentationFormat>
  <Paragraphs>132</Paragraphs>
  <Slides>34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Текстура</vt:lpstr>
      <vt:lpstr>Иван Иванович ШИШКИН</vt:lpstr>
      <vt:lpstr>Слайд 2</vt:lpstr>
      <vt:lpstr>В окрестностях Петербурга   1856</vt:lpstr>
      <vt:lpstr>Дубки</vt:lpstr>
      <vt:lpstr>Слайд 5</vt:lpstr>
      <vt:lpstr>Стадо в лесу    1864</vt:lpstr>
      <vt:lpstr>И. И. Шишкин в Дюссельдорфе</vt:lpstr>
      <vt:lpstr>Вид в окрестностях Дюссельдорфа     1864-1865</vt:lpstr>
      <vt:lpstr>Слайд 9</vt:lpstr>
      <vt:lpstr>   Рубка леса    1867</vt:lpstr>
      <vt:lpstr>Лес вечером    1868-1869</vt:lpstr>
      <vt:lpstr>Прогулка в лесу    1869  Третьяковская Государственная галерея</vt:lpstr>
      <vt:lpstr>Полдень в окрестностях Москвы 1869   Государственная Третьяковская галерея   </vt:lpstr>
      <vt:lpstr> Лесной пейзаж с цаплями 1870   Государственный Русский музей   </vt:lpstr>
      <vt:lpstr>Лесная глушь    1872</vt:lpstr>
      <vt:lpstr>Зима в лесу   1877     Киевский музей русского искусства</vt:lpstr>
      <vt:lpstr>Слайд 17</vt:lpstr>
      <vt:lpstr>Рожь  1878  Государственная Третьяковская галерея  </vt:lpstr>
      <vt:lpstr>Пасека    1882</vt:lpstr>
      <vt:lpstr>Папоротники в лесу. Сиверская 1883  Государственная Третьяковская галерея</vt:lpstr>
      <vt:lpstr>Заросший пруд у опушки леса. Сиверская    1883</vt:lpstr>
      <vt:lpstr> Лесные дали 1884  Государственная Третьяковская галерея   </vt:lpstr>
      <vt:lpstr>Дубовая роща    1887 </vt:lpstr>
      <vt:lpstr> Утро в сосновом лесу    1889   Государственная Третьяковская галерея </vt:lpstr>
      <vt:lpstr>Слайд 25</vt:lpstr>
      <vt:lpstr> Сосновый бор. Мачтовый лес в вятской губернии 1889   Государственная Третьяковская галерея  </vt:lpstr>
      <vt:lpstr>Слайд 27</vt:lpstr>
      <vt:lpstr>Зима    1890</vt:lpstr>
      <vt:lpstr>На севере диком     1891  На мотив стихотворения М. Ю. Лермонтова "Сосна"    Киевский музей русского искусства </vt:lpstr>
      <vt:lpstr> Дубы в старом Петергофе   1891   Санкт-Петербург. Научно-исследовательский музей Российской Академии художеств   </vt:lpstr>
      <vt:lpstr>  Дождь в дубовом лесу    1891   Государственная Третьяковская галерея  </vt:lpstr>
      <vt:lpstr>Лесное кладбище   1893</vt:lpstr>
      <vt:lpstr>Мельница в лесу. Преображенское     1897  Художественный музей Узбекистана  </vt:lpstr>
      <vt:lpstr>Слайд 34</vt:lpstr>
    </vt:vector>
  </TitlesOfParts>
  <Company>1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Иван Иванович ШИШКИН</dc:title>
  <dc:creator>Андрей</dc:creator>
  <cp:lastModifiedBy>пк</cp:lastModifiedBy>
  <cp:revision>34</cp:revision>
  <dcterms:created xsi:type="dcterms:W3CDTF">2007-01-06T06:57:28Z</dcterms:created>
  <dcterms:modified xsi:type="dcterms:W3CDTF">2022-01-10T05:22:25Z</dcterms:modified>
</cp:coreProperties>
</file>