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5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48"/>
  </p:notesMasterIdLst>
  <p:handoutMasterIdLst>
    <p:handoutMasterId r:id="rId49"/>
  </p:handoutMasterIdLst>
  <p:sldIdLst>
    <p:sldId id="277" r:id="rId2"/>
    <p:sldId id="385" r:id="rId3"/>
    <p:sldId id="279" r:id="rId4"/>
    <p:sldId id="386" r:id="rId5"/>
    <p:sldId id="387" r:id="rId6"/>
    <p:sldId id="388" r:id="rId7"/>
    <p:sldId id="389" r:id="rId8"/>
    <p:sldId id="280" r:id="rId9"/>
    <p:sldId id="278" r:id="rId10"/>
    <p:sldId id="273" r:id="rId11"/>
    <p:sldId id="393" r:id="rId12"/>
    <p:sldId id="394" r:id="rId13"/>
    <p:sldId id="287" r:id="rId14"/>
    <p:sldId id="417" r:id="rId15"/>
    <p:sldId id="286" r:id="rId16"/>
    <p:sldId id="365" r:id="rId17"/>
    <p:sldId id="285" r:id="rId18"/>
    <p:sldId id="421" r:id="rId19"/>
    <p:sldId id="416" r:id="rId20"/>
    <p:sldId id="422" r:id="rId21"/>
    <p:sldId id="430" r:id="rId22"/>
    <p:sldId id="418" r:id="rId23"/>
    <p:sldId id="313" r:id="rId24"/>
    <p:sldId id="429" r:id="rId25"/>
    <p:sldId id="423" r:id="rId26"/>
    <p:sldId id="425" r:id="rId27"/>
    <p:sldId id="426" r:id="rId28"/>
    <p:sldId id="427" r:id="rId29"/>
    <p:sldId id="288" r:id="rId30"/>
    <p:sldId id="424" r:id="rId31"/>
    <p:sldId id="402" r:id="rId32"/>
    <p:sldId id="401" r:id="rId33"/>
    <p:sldId id="428" r:id="rId34"/>
    <p:sldId id="399" r:id="rId35"/>
    <p:sldId id="403" r:id="rId36"/>
    <p:sldId id="414" r:id="rId37"/>
    <p:sldId id="404" r:id="rId38"/>
    <p:sldId id="383" r:id="rId39"/>
    <p:sldId id="412" r:id="rId40"/>
    <p:sldId id="413" r:id="rId41"/>
    <p:sldId id="345" r:id="rId42"/>
    <p:sldId id="374" r:id="rId43"/>
    <p:sldId id="373" r:id="rId44"/>
    <p:sldId id="375" r:id="rId45"/>
    <p:sldId id="405" r:id="rId46"/>
    <p:sldId id="331" r:id="rId47"/>
  </p:sldIdLst>
  <p:sldSz cx="12192000" cy="6858000"/>
  <p:notesSz cx="6858000" cy="9144000"/>
  <p:embeddedFontLst>
    <p:embeddedFont>
      <p:font typeface="Calibri" panose="020F0502020204030204" pitchFamily="34" charset="0"/>
      <p:regular r:id="rId50"/>
      <p:bold r:id="rId51"/>
      <p:italic r:id="rId52"/>
      <p:boldItalic r:id="rId53"/>
    </p:embeddedFont>
    <p:embeddedFont>
      <p:font typeface="Museo Sans Cyrl 700" panose="02000000000000000000" charset="-52"/>
      <p:bold r:id="rId54"/>
      <p:boldItalic r:id="rId55"/>
    </p:embeddedFont>
    <p:embeddedFont>
      <p:font typeface="Museo Sans Cyrl 300" panose="02000000000000000000" charset="-52"/>
      <p:regular r:id="rId56"/>
      <p:italic r:id="rId57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onstantin Ignatev" initials="KI" lastIdx="1" clrIdx="0">
    <p:extLst>
      <p:ext uri="{19B8F6BF-5375-455C-9EA6-DF929625EA0E}">
        <p15:presenceInfo xmlns:p15="http://schemas.microsoft.com/office/powerpoint/2012/main" userId="S-1-5-21-1430328663-2098613005-1233803906-2452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80" autoAdjust="0"/>
    <p:restoredTop sz="90247" autoAdjust="0"/>
  </p:normalViewPr>
  <p:slideViewPr>
    <p:cSldViewPr snapToGrid="0">
      <p:cViewPr varScale="1">
        <p:scale>
          <a:sx n="104" d="100"/>
          <a:sy n="104" d="100"/>
        </p:scale>
        <p:origin x="1062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2382" y="84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font" Target="fonts/font1.fntdata"/><Relationship Id="rId55" Type="http://schemas.openxmlformats.org/officeDocument/2006/relationships/font" Target="fonts/font6.fntdata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font" Target="fonts/font5.fntdata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font" Target="fonts/font4.fntdata"/><Relationship Id="rId58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57" Type="http://schemas.openxmlformats.org/officeDocument/2006/relationships/font" Target="fonts/font8.fntdata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font" Target="fonts/font3.fntdata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56" Type="http://schemas.openxmlformats.org/officeDocument/2006/relationships/font" Target="fonts/font7.fntdata"/><Relationship Id="rId8" Type="http://schemas.openxmlformats.org/officeDocument/2006/relationships/slide" Target="slides/slide7.xml"/><Relationship Id="rId51" Type="http://schemas.openxmlformats.org/officeDocument/2006/relationships/font" Target="fonts/font2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185176444925346E-3"/>
          <c:y val="1.2433055667677908E-2"/>
          <c:w val="0.97927890558242559"/>
          <c:h val="0.98756694433232206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2DD-460A-9CC4-B5796B5B82AF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02DD-460A-9CC4-B5796B5B82AF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2DD-460A-9CC4-B5796B5B82A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+mj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Не заходят на страницу ребенка в соцсетях</c:v>
                </c:pt>
                <c:pt idx="1">
                  <c:v>Встречали настораживающий контент</c:v>
                </c:pt>
                <c:pt idx="2">
                  <c:v>Не встречали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0.13</c:v>
                </c:pt>
                <c:pt idx="1">
                  <c:v>0.24</c:v>
                </c:pt>
                <c:pt idx="2">
                  <c:v>0.12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2DD-460A-9CC4-B5796B5B82A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260"/>
        <c:holeSize val="60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500" b="0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Родителей не общаются с детьми в социальных сетях и не «дружат» с ними</c:v>
                </c:pt>
                <c:pt idx="1">
                  <c:v>Не заходят на страницу ребёнка в соцсетях</c:v>
                </c:pt>
                <c:pt idx="2">
                  <c:v>Не знают, какая информация размещена в открытом доступе на странице ребенка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0.24</c:v>
                </c:pt>
                <c:pt idx="1">
                  <c:v>0.13</c:v>
                </c:pt>
                <c:pt idx="2">
                  <c:v>0.12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DEC-466B-8F8D-517CFD13C23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953205696"/>
        <c:axId val="953219840"/>
      </c:barChart>
      <c:catAx>
        <c:axId val="953205696"/>
        <c:scaling>
          <c:orientation val="maxMin"/>
        </c:scaling>
        <c:delete val="0"/>
        <c:axPos val="l"/>
        <c:numFmt formatCode="@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 algn="r"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53219840"/>
        <c:crossesAt val="0"/>
        <c:auto val="1"/>
        <c:lblAlgn val="ctr"/>
        <c:lblOffset val="100"/>
        <c:noMultiLvlLbl val="0"/>
      </c:catAx>
      <c:valAx>
        <c:axId val="953219840"/>
        <c:scaling>
          <c:orientation val="minMax"/>
        </c:scaling>
        <c:delete val="1"/>
        <c:axPos val="t"/>
        <c:numFmt formatCode="0%" sourceLinked="1"/>
        <c:majorTickMark val="none"/>
        <c:minorTickMark val="none"/>
        <c:tickLblPos val="nextTo"/>
        <c:crossAx val="9532056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400" baseline="0">
          <a:solidFill>
            <a:schemeClr val="tx1"/>
          </a:solidFill>
        </a:defRPr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.10748634058870074"/>
          <c:w val="0.94447254636592826"/>
          <c:h val="0.8609769478694685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649-D340-9EE8-83D31F41A3F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horzOverflow="clip" vert="horz" wrap="square" lIns="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2">
                        <a:lumMod val="75000"/>
                      </a:schemeClr>
                    </a:solidFill>
                    <a:latin typeface="+mj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Sheet1!$A$2:$A$7</c:f>
              <c:numCache>
                <c:formatCode>General</c:formatCode>
                <c:ptCount val="6"/>
              </c:numCache>
            </c:numRef>
          </c:cat>
          <c:val>
            <c:numRef>
              <c:f>Sheet1!$B$2:$B$7</c:f>
              <c:numCache>
                <c:formatCode>0%</c:formatCode>
                <c:ptCount val="6"/>
                <c:pt idx="0">
                  <c:v>7.0000000000000007E-2</c:v>
                </c:pt>
                <c:pt idx="1">
                  <c:v>0.1</c:v>
                </c:pt>
                <c:pt idx="2">
                  <c:v>0.15</c:v>
                </c:pt>
                <c:pt idx="3">
                  <c:v>0.01</c:v>
                </c:pt>
                <c:pt idx="4">
                  <c:v>0.71</c:v>
                </c:pt>
                <c:pt idx="5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649-D340-9EE8-83D31F41A3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53212224"/>
        <c:axId val="953206240"/>
      </c:barChart>
      <c:catAx>
        <c:axId val="953212224"/>
        <c:scaling>
          <c:orientation val="maxMin"/>
        </c:scaling>
        <c:delete val="1"/>
        <c:axPos val="l"/>
        <c:numFmt formatCode="@" sourceLinked="0"/>
        <c:majorTickMark val="out"/>
        <c:minorTickMark val="none"/>
        <c:tickLblPos val="nextTo"/>
        <c:crossAx val="953206240"/>
        <c:crossesAt val="0"/>
        <c:auto val="0"/>
        <c:lblAlgn val="ctr"/>
        <c:lblOffset val="100"/>
        <c:tickMarkSkip val="1"/>
        <c:noMultiLvlLbl val="0"/>
      </c:catAx>
      <c:valAx>
        <c:axId val="953206240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extTo"/>
        <c:crossAx val="9532122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.10748634058870074"/>
          <c:w val="1"/>
          <c:h val="0.8609769478694685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1.4284525278822291E-2"/>
                  <c:y val="2.973467734761730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8241-5148-A2D5-5D8E4787B82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horzOverflow="clip" vert="horz" wrap="square" lIns="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latin typeface="+mj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Sheet1!$A$2:$A$7</c:f>
              <c:numCache>
                <c:formatCode>General</c:formatCode>
                <c:ptCount val="6"/>
              </c:numCache>
            </c:numRef>
          </c:cat>
          <c:val>
            <c:numRef>
              <c:f>Sheet1!$B$2:$B$7</c:f>
              <c:numCache>
                <c:formatCode>0%</c:formatCode>
                <c:ptCount val="6"/>
                <c:pt idx="0">
                  <c:v>0.02</c:v>
                </c:pt>
                <c:pt idx="1">
                  <c:v>0.03</c:v>
                </c:pt>
                <c:pt idx="2">
                  <c:v>7.0000000000000007E-2</c:v>
                </c:pt>
                <c:pt idx="3">
                  <c:v>0.01</c:v>
                </c:pt>
                <c:pt idx="4">
                  <c:v>0.71</c:v>
                </c:pt>
                <c:pt idx="5">
                  <c:v>0.18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241-5148-A2D5-5D8E4787B8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53206784"/>
        <c:axId val="953220928"/>
      </c:barChart>
      <c:catAx>
        <c:axId val="953206784"/>
        <c:scaling>
          <c:orientation val="maxMin"/>
        </c:scaling>
        <c:delete val="0"/>
        <c:axPos val="r"/>
        <c:numFmt formatCode="@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53220928"/>
        <c:crosses val="autoZero"/>
        <c:auto val="0"/>
        <c:lblAlgn val="ctr"/>
        <c:lblOffset val="100"/>
        <c:tickMarkSkip val="1"/>
        <c:noMultiLvlLbl val="0"/>
      </c:catAx>
      <c:valAx>
        <c:axId val="953220928"/>
        <c:scaling>
          <c:orientation val="maxMin"/>
        </c:scaling>
        <c:delete val="1"/>
        <c:axPos val="t"/>
        <c:numFmt formatCode="0%" sourceLinked="1"/>
        <c:majorTickMark val="out"/>
        <c:minorTickMark val="none"/>
        <c:tickLblPos val="nextTo"/>
        <c:crossAx val="9532067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2925657297844733"/>
          <c:y val="0.10748634058870074"/>
          <c:w val="0.56307385489904505"/>
          <c:h val="0.8609769478694685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Сильный стресс</c:v>
                </c:pt>
                <c:pt idx="1">
                  <c:v>Снижение самооценки</c:v>
                </c:pt>
                <c:pt idx="2">
                  <c:v>Ухудшение успеваемости</c:v>
                </c:pt>
                <c:pt idx="3">
                  <c:v>Депрессия</c:v>
                </c:pt>
                <c:pt idx="4">
                  <c:v>Снижение социальной активности</c:v>
                </c:pt>
                <c:pt idx="5">
                  <c:v>Бессонница/ проблемы со сном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0.55000000000000004</c:v>
                </c:pt>
                <c:pt idx="1">
                  <c:v>0.45</c:v>
                </c:pt>
                <c:pt idx="2">
                  <c:v>0.4</c:v>
                </c:pt>
                <c:pt idx="3">
                  <c:v>0.4</c:v>
                </c:pt>
                <c:pt idx="4">
                  <c:v>0.35</c:v>
                </c:pt>
                <c:pt idx="5">
                  <c:v>0.2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977-43C8-AC38-640A0124AD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25"/>
        <c:axId val="953207328"/>
        <c:axId val="953214400"/>
      </c:barChart>
      <c:catAx>
        <c:axId val="953207328"/>
        <c:scaling>
          <c:orientation val="maxMin"/>
        </c:scaling>
        <c:delete val="0"/>
        <c:axPos val="l"/>
        <c:numFmt formatCode="@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 algn="r"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53214400"/>
        <c:crossesAt val="0"/>
        <c:auto val="1"/>
        <c:lblAlgn val="ctr"/>
        <c:lblOffset val="100"/>
        <c:noMultiLvlLbl val="0"/>
      </c:catAx>
      <c:valAx>
        <c:axId val="953214400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extTo"/>
        <c:crossAx val="9532073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400" baseline="0"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33FEE78-6341-4FD9-9048-3EFA269676A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8E817C6-6982-4857-BA50-527CD1F1516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AEF72E-3D8F-4615-BBC7-F02FE01D559B}" type="datetimeFigureOut">
              <a:rPr lang="ru-RU" smtClean="0"/>
              <a:t>15.04.2019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5930BC-4C28-4D10-8AB2-9B7FFC45910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8F8AFE-1F0E-4B85-A3FA-62BD65B9CED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8EB3CE-870D-452B-A498-71C335966E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85846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4833DE-B743-4AD4-A570-E7294B96614A}" type="datetimeFigureOut">
              <a:rPr lang="ru-RU" smtClean="0"/>
              <a:t>15.04.2019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CEB91D-D5B9-4200-90C6-093FF50341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97566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CEB91D-D5B9-4200-90C6-093FF5034196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37202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Тут</a:t>
            </a:r>
            <a:r>
              <a:rPr lang="ru-RU" baseline="0" dirty="0" smtClean="0"/>
              <a:t> стоит рассказать про </a:t>
            </a:r>
            <a:r>
              <a:rPr lang="ru-RU" baseline="0" dirty="0" err="1" smtClean="0"/>
              <a:t>геотеги</a:t>
            </a:r>
            <a:r>
              <a:rPr lang="ru-RU" baseline="0" dirty="0" smtClean="0"/>
              <a:t>, не только дети и подростки везде особенно в </a:t>
            </a:r>
            <a:r>
              <a:rPr lang="ru-RU" baseline="0" dirty="0" err="1" smtClean="0"/>
              <a:t>инстаграм</a:t>
            </a:r>
            <a:r>
              <a:rPr lang="ru-RU" baseline="0" dirty="0" smtClean="0"/>
              <a:t> отмечают местоположение, но и </a:t>
            </a:r>
            <a:r>
              <a:rPr lang="ru-RU" baseline="0" dirty="0" err="1" smtClean="0"/>
              <a:t>родитили</a:t>
            </a:r>
            <a:r>
              <a:rPr lang="ru-RU" baseline="0" dirty="0" smtClean="0"/>
              <a:t> избыточно </a:t>
            </a:r>
            <a:r>
              <a:rPr lang="ru-RU" baseline="0" dirty="0" err="1" smtClean="0"/>
              <a:t>постят</a:t>
            </a:r>
            <a:r>
              <a:rPr lang="ru-RU" baseline="0" dirty="0" smtClean="0"/>
              <a:t> информацию о своих детях. Рассказать о необходимости образования родителей.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A114B-FC60-47EC-8308-216CF28CF657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91876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Еще</a:t>
            </a:r>
            <a:r>
              <a:rPr lang="ru-RU" baseline="0" dirty="0" smtClean="0"/>
              <a:t> один пример излишней информации о себе в сети – видео с вписок, у ребенка после публикации подобного могут быть травмы и случаи травли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C29269-630A-41F7-BB76-69FE4BD5EA08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69839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Тут</a:t>
            </a:r>
            <a:r>
              <a:rPr lang="ru-RU" baseline="0" dirty="0" smtClean="0"/>
              <a:t> стоит рассказать про </a:t>
            </a:r>
            <a:r>
              <a:rPr lang="ru-RU" baseline="0" dirty="0" err="1" smtClean="0"/>
              <a:t>геотеги</a:t>
            </a:r>
            <a:r>
              <a:rPr lang="ru-RU" baseline="0" dirty="0" smtClean="0"/>
              <a:t>, не только дети и подростки везде особенно в </a:t>
            </a:r>
            <a:r>
              <a:rPr lang="ru-RU" baseline="0" dirty="0" err="1" smtClean="0"/>
              <a:t>инстаграм</a:t>
            </a:r>
            <a:r>
              <a:rPr lang="ru-RU" baseline="0" dirty="0" smtClean="0"/>
              <a:t> отмечают местоположение, но и </a:t>
            </a:r>
            <a:r>
              <a:rPr lang="ru-RU" baseline="0" dirty="0" err="1" smtClean="0"/>
              <a:t>родитили</a:t>
            </a:r>
            <a:r>
              <a:rPr lang="ru-RU" baseline="0" dirty="0" smtClean="0"/>
              <a:t> избыточно </a:t>
            </a:r>
            <a:r>
              <a:rPr lang="ru-RU" baseline="0" dirty="0" err="1" smtClean="0"/>
              <a:t>постят</a:t>
            </a:r>
            <a:r>
              <a:rPr lang="ru-RU" baseline="0" dirty="0" smtClean="0"/>
              <a:t> информацию о своих детях. Рассказать о необходимости образования родителей.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A114B-FC60-47EC-8308-216CF28CF657}" type="slidenum">
              <a:rPr lang="ru-RU" smtClean="0"/>
              <a:pPr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27416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Тут</a:t>
            </a:r>
            <a:r>
              <a:rPr lang="ru-RU" baseline="0" dirty="0" smtClean="0"/>
              <a:t> стоит рассказать про </a:t>
            </a:r>
            <a:r>
              <a:rPr lang="ru-RU" baseline="0" dirty="0" err="1" smtClean="0"/>
              <a:t>геотеги</a:t>
            </a:r>
            <a:r>
              <a:rPr lang="ru-RU" baseline="0" dirty="0" smtClean="0"/>
              <a:t>, не только дети и подростки везде особенно в </a:t>
            </a:r>
            <a:r>
              <a:rPr lang="ru-RU" baseline="0" dirty="0" err="1" smtClean="0"/>
              <a:t>инстаграм</a:t>
            </a:r>
            <a:r>
              <a:rPr lang="ru-RU" baseline="0" dirty="0" smtClean="0"/>
              <a:t> отмечают местоположение, но и </a:t>
            </a:r>
            <a:r>
              <a:rPr lang="ru-RU" baseline="0" dirty="0" err="1" smtClean="0"/>
              <a:t>родитили</a:t>
            </a:r>
            <a:r>
              <a:rPr lang="ru-RU" baseline="0" dirty="0" smtClean="0"/>
              <a:t> избыточно </a:t>
            </a:r>
            <a:r>
              <a:rPr lang="ru-RU" baseline="0" dirty="0" err="1" smtClean="0"/>
              <a:t>постят</a:t>
            </a:r>
            <a:r>
              <a:rPr lang="ru-RU" baseline="0" dirty="0" smtClean="0"/>
              <a:t> информацию о своих детях. Рассказать о необходимости образования родителей.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A114B-FC60-47EC-8308-216CF28CF657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12008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CEB91D-D5B9-4200-90C6-093FF5034196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29904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CEB91D-D5B9-4200-90C6-093FF5034196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25557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CEB91D-D5B9-4200-90C6-093FF5034196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65928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CEB91D-D5B9-4200-90C6-093FF5034196}" type="slidenum">
              <a:rPr lang="ru-RU" smtClean="0"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842846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Общие слова про совместное</a:t>
            </a:r>
            <a:r>
              <a:rPr lang="ru-RU" baseline="0" dirty="0" smtClean="0"/>
              <a:t> пособие – его новизна и уникальность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CEB91D-D5B9-4200-90C6-093FF5034196}" type="slidenum">
              <a:rPr lang="ru-RU" smtClean="0"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30186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A114B-FC60-47EC-8308-216CF28CF657}" type="slidenum">
              <a:rPr lang="ru-RU" smtClean="0"/>
              <a:pPr/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20420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CEB91D-D5B9-4200-90C6-093FF5034196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108240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A114B-FC60-47EC-8308-216CF28CF657}" type="slidenum">
              <a:rPr lang="ru-RU" smtClean="0"/>
              <a:pPr/>
              <a:t>43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39188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A114B-FC60-47EC-8308-216CF28CF657}" type="slidenum">
              <a:rPr lang="ru-RU" smtClean="0"/>
              <a:pPr/>
              <a:t>44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849361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Общие слова про совместное</a:t>
            </a:r>
            <a:r>
              <a:rPr lang="ru-RU" baseline="0" dirty="0" smtClean="0"/>
              <a:t> пособие – его новизна и уникальность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CEB91D-D5B9-4200-90C6-093FF5034196}" type="slidenum">
              <a:rPr lang="ru-RU" smtClean="0"/>
              <a:t>46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62995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CEB91D-D5B9-4200-90C6-093FF5034196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19442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CEB91D-D5B9-4200-90C6-093FF5034196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63868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Это</a:t>
            </a:r>
            <a:r>
              <a:rPr lang="ru-RU" baseline="0" dirty="0" smtClean="0"/>
              <a:t> статистика посещений сайтов детьми разбитая по категориям, статистика обезличенная, мы её получаем со всех устройств где установлен </a:t>
            </a:r>
            <a:r>
              <a:rPr lang="en-US" baseline="0" dirty="0" err="1" smtClean="0"/>
              <a:t>SafeKids</a:t>
            </a:r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CEB91D-D5B9-4200-90C6-093FF5034196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01378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CEB91D-D5B9-4200-90C6-093FF5034196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93447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CEB91D-D5B9-4200-90C6-093FF5034196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2276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Тут</a:t>
            </a:r>
            <a:r>
              <a:rPr lang="ru-RU" baseline="0" dirty="0" smtClean="0"/>
              <a:t> идет </a:t>
            </a:r>
            <a:r>
              <a:rPr lang="ru-RU" baseline="0" dirty="0" err="1" smtClean="0"/>
              <a:t>рабор</a:t>
            </a:r>
            <a:r>
              <a:rPr lang="ru-RU" baseline="0" dirty="0" smtClean="0"/>
              <a:t> аккаунтов в </a:t>
            </a:r>
            <a:r>
              <a:rPr lang="ru-RU" baseline="0" dirty="0" err="1" smtClean="0"/>
              <a:t>соц</a:t>
            </a:r>
            <a:r>
              <a:rPr lang="ru-RU" baseline="0" dirty="0" smtClean="0"/>
              <a:t> сети, от плохого варианта(указан телефон) до приличного – закрытый аккаунт. 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C29269-630A-41F7-BB76-69FE4BD5EA0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7020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Тут</a:t>
            </a:r>
            <a:r>
              <a:rPr lang="ru-RU" baseline="0" dirty="0" smtClean="0"/>
              <a:t> идет </a:t>
            </a:r>
            <a:r>
              <a:rPr lang="ru-RU" baseline="0" dirty="0" err="1" smtClean="0"/>
              <a:t>рабор</a:t>
            </a:r>
            <a:r>
              <a:rPr lang="ru-RU" baseline="0" dirty="0" smtClean="0"/>
              <a:t> аккаунтов в </a:t>
            </a:r>
            <a:r>
              <a:rPr lang="ru-RU" baseline="0" dirty="0" err="1" smtClean="0"/>
              <a:t>соц</a:t>
            </a:r>
            <a:r>
              <a:rPr lang="ru-RU" baseline="0" dirty="0" smtClean="0"/>
              <a:t> сети, от плохого варианта(указан телефон) до приличного – закрытый аккаунт. 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C29269-630A-41F7-BB76-69FE4BD5EA08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5704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AF802D-B045-4B66-920F-A8A8193431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3219" y="570905"/>
            <a:ext cx="11345562" cy="707886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defRPr sz="4000"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99333D-BD11-4BBA-BB5E-263DFD1EC3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3219" y="1197955"/>
            <a:ext cx="11345562" cy="477054"/>
          </a:xfrm>
        </p:spPr>
        <p:txBody>
          <a:bodyPr wrap="square">
            <a:spAutoFit/>
          </a:bodyPr>
          <a:lstStyle>
            <a:lvl1pPr marL="0" indent="0" algn="l">
              <a:buNone/>
              <a:defRPr sz="2500" b="1" cap="all" baseline="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ru-RU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5818713D-E8ED-4B14-A14A-A6FA6DCEA25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23220" y="1781175"/>
            <a:ext cx="11345562" cy="4418013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64373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17FA47-3DE4-4FA0-9BB4-6A1F86400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219" y="349736"/>
            <a:ext cx="11345562" cy="477054"/>
          </a:xfrm>
        </p:spPr>
        <p:txBody>
          <a:bodyPr/>
          <a:lstStyle>
            <a:lvl1pPr>
              <a:defRPr sz="2500" b="1"/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162146-B497-4530-98D4-5A5838D9030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20119" y="947420"/>
            <a:ext cx="10648662" cy="323165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Footer Placeholder 3">
            <a:extLst>
              <a:ext uri="{FF2B5EF4-FFF2-40B4-BE49-F238E27FC236}">
                <a16:creationId xmlns:a16="http://schemas.microsoft.com/office/drawing/2014/main" id="{0C55EC98-65B0-4579-825D-245F146096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2640" y="6374279"/>
            <a:ext cx="4114800" cy="26797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r>
              <a:rPr lang="ru-RU" dirty="0"/>
              <a:t>Взрослые и дети в цифровом мире</a:t>
            </a:r>
          </a:p>
        </p:txBody>
      </p:sp>
      <p:sp>
        <p:nvSpPr>
          <p:cNvPr id="19" name="Slide Number Placeholder 4">
            <a:extLst>
              <a:ext uri="{FF2B5EF4-FFF2-40B4-BE49-F238E27FC236}">
                <a16:creationId xmlns:a16="http://schemas.microsoft.com/office/drawing/2014/main" id="{823B6F98-E7CB-49D0-B540-17898C6F6C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23219" y="6374279"/>
            <a:ext cx="379421" cy="26797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CE652B60-3086-4BD3-8E82-9D00790DFF71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56D83CD6-6222-45A0-A0A5-4CFB4BD692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4800" y="6374279"/>
            <a:ext cx="1223981" cy="267969"/>
          </a:xfrm>
          <a:prstGeom prst="rect">
            <a:avLst/>
          </a:prstGeom>
        </p:spPr>
      </p:pic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0C678478-F7F8-45F2-BC9F-2A7448D7CE6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23219" y="1240028"/>
            <a:ext cx="10648662" cy="3416320"/>
          </a:xfrm>
        </p:spPr>
        <p:txBody>
          <a:bodyPr>
            <a:spAutoFit/>
          </a:bodyPr>
          <a:lstStyle/>
          <a:p>
            <a:r>
              <a:rPr lang="ru-RU" sz="2000" dirty="0"/>
              <a:t>Мобильное устройство родители чаще всего дают ребенку впервые в </a:t>
            </a:r>
            <a:r>
              <a:rPr lang="ru-RU" sz="2000" b="1" u="sng" dirty="0">
                <a:solidFill>
                  <a:srgbClr val="00A88E"/>
                </a:solidFill>
              </a:rPr>
              <a:t>3 года</a:t>
            </a:r>
            <a:r>
              <a:rPr lang="ru-RU" sz="2000" b="1" dirty="0"/>
              <a:t>.</a:t>
            </a:r>
          </a:p>
          <a:p>
            <a:endParaRPr lang="ru-RU" sz="2000" dirty="0"/>
          </a:p>
          <a:p>
            <a:r>
              <a:rPr lang="ru-RU" sz="2000" u="sng" dirty="0"/>
              <a:t>У </a:t>
            </a:r>
            <a:r>
              <a:rPr lang="ru-RU" sz="2000" b="1" u="sng" dirty="0">
                <a:solidFill>
                  <a:srgbClr val="00A88E"/>
                </a:solidFill>
              </a:rPr>
              <a:t>54</a:t>
            </a:r>
            <a:r>
              <a:rPr lang="en-US" sz="2000" b="1" u="sng" dirty="0">
                <a:solidFill>
                  <a:srgbClr val="00A88E"/>
                </a:solidFill>
              </a:rPr>
              <a:t>%</a:t>
            </a:r>
            <a:r>
              <a:rPr lang="en-US" sz="2000" dirty="0"/>
              <a:t> </a:t>
            </a:r>
            <a:r>
              <a:rPr lang="ru-RU" sz="2000" dirty="0"/>
              <a:t>детей в возрасте </a:t>
            </a:r>
            <a:r>
              <a:rPr lang="ru-RU" sz="2000" b="1" dirty="0">
                <a:solidFill>
                  <a:srgbClr val="00A88E"/>
                </a:solidFill>
              </a:rPr>
              <a:t>4-6</a:t>
            </a:r>
            <a:r>
              <a:rPr lang="ru-RU" sz="2000" dirty="0"/>
              <a:t> </a:t>
            </a:r>
            <a:r>
              <a:rPr lang="ru-RU" sz="2000" b="1" dirty="0">
                <a:solidFill>
                  <a:srgbClr val="00A88E"/>
                </a:solidFill>
              </a:rPr>
              <a:t>лет</a:t>
            </a:r>
            <a:r>
              <a:rPr lang="ru-RU" sz="2000" dirty="0"/>
              <a:t> уже есть свой смартфон или планшет, а к </a:t>
            </a:r>
            <a:r>
              <a:rPr lang="ru-RU" sz="2000" b="1" dirty="0">
                <a:solidFill>
                  <a:srgbClr val="00A88E"/>
                </a:solidFill>
              </a:rPr>
              <a:t>11-14</a:t>
            </a:r>
            <a:r>
              <a:rPr lang="ru-RU" sz="2000" dirty="0"/>
              <a:t> </a:t>
            </a:r>
            <a:r>
              <a:rPr lang="ru-RU" sz="2000" b="1" dirty="0">
                <a:solidFill>
                  <a:srgbClr val="00A88E"/>
                </a:solidFill>
              </a:rPr>
              <a:t>лет</a:t>
            </a:r>
            <a:r>
              <a:rPr lang="ru-RU" sz="2000" dirty="0"/>
              <a:t> этот показатель достигает отметки в </a:t>
            </a:r>
            <a:r>
              <a:rPr lang="ru-RU" sz="2000" b="1" u="sng" dirty="0">
                <a:solidFill>
                  <a:srgbClr val="00A88E"/>
                </a:solidFill>
              </a:rPr>
              <a:t>97</a:t>
            </a:r>
            <a:r>
              <a:rPr lang="en-US" sz="2000" b="1" u="sng" dirty="0">
                <a:solidFill>
                  <a:srgbClr val="00A88E"/>
                </a:solidFill>
              </a:rPr>
              <a:t>%</a:t>
            </a:r>
            <a:r>
              <a:rPr lang="ru-RU" sz="2000" dirty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2000" dirty="0"/>
          </a:p>
          <a:p>
            <a:r>
              <a:rPr lang="ru-RU" sz="2000" dirty="0"/>
              <a:t>Взрослые сами активно приучают детей к гаджетам - </a:t>
            </a:r>
            <a:r>
              <a:rPr lang="ru-RU" sz="2000" b="1" u="sng" dirty="0">
                <a:solidFill>
                  <a:srgbClr val="00A88E"/>
                </a:solidFill>
              </a:rPr>
              <a:t>92</a:t>
            </a:r>
            <a:r>
              <a:rPr lang="en-US" sz="2000" b="1" u="sng" dirty="0">
                <a:solidFill>
                  <a:srgbClr val="00A88E"/>
                </a:solidFill>
              </a:rPr>
              <a:t>%</a:t>
            </a:r>
            <a:r>
              <a:rPr lang="en-US" sz="2000" dirty="0"/>
              <a:t> </a:t>
            </a:r>
            <a:r>
              <a:rPr lang="ru-RU" sz="2000" dirty="0"/>
              <a:t>родителей детей в возрасте </a:t>
            </a:r>
            <a:r>
              <a:rPr lang="ru-RU" sz="2000" b="1" dirty="0">
                <a:solidFill>
                  <a:srgbClr val="00A88E"/>
                </a:solidFill>
              </a:rPr>
              <a:t>4-6</a:t>
            </a:r>
            <a:r>
              <a:rPr lang="ru-RU" sz="2000" dirty="0"/>
              <a:t> </a:t>
            </a:r>
            <a:r>
              <a:rPr lang="ru-RU" sz="2000" b="1" dirty="0">
                <a:solidFill>
                  <a:srgbClr val="00A88E"/>
                </a:solidFill>
              </a:rPr>
              <a:t>дет</a:t>
            </a:r>
            <a:r>
              <a:rPr lang="ru-RU" sz="2000" dirty="0"/>
              <a:t> используют девайсы для обучения / развития ребенка. </a:t>
            </a:r>
          </a:p>
          <a:p>
            <a:endParaRPr lang="ru-RU" sz="2000" dirty="0"/>
          </a:p>
          <a:p>
            <a:r>
              <a:rPr lang="ru-RU" sz="2000" dirty="0"/>
              <a:t>Почти половина родителей часто используют мобильные устройства в поездке, чтобы занять ребенка.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36368906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958">
          <p15:clr>
            <a:srgbClr val="FBAE40"/>
          </p15:clr>
        </p15:guide>
        <p15:guide id="2" pos="347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17FA47-3DE4-4FA0-9BB4-6A1F86400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219" y="349736"/>
            <a:ext cx="11345562" cy="477054"/>
          </a:xfrm>
        </p:spPr>
        <p:txBody>
          <a:bodyPr/>
          <a:lstStyle>
            <a:lvl1pPr>
              <a:defRPr sz="2500" b="1"/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162146-B497-4530-98D4-5A5838D9030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20119" y="947420"/>
            <a:ext cx="10648662" cy="323165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Footer Placeholder 3">
            <a:extLst>
              <a:ext uri="{FF2B5EF4-FFF2-40B4-BE49-F238E27FC236}">
                <a16:creationId xmlns:a16="http://schemas.microsoft.com/office/drawing/2014/main" id="{0C55EC98-65B0-4579-825D-245F146096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2640" y="6374279"/>
            <a:ext cx="4114800" cy="26797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r>
              <a:rPr lang="ru-RU" dirty="0"/>
              <a:t>Взрослые и дети в цифровом мире</a:t>
            </a:r>
          </a:p>
        </p:txBody>
      </p:sp>
      <p:sp>
        <p:nvSpPr>
          <p:cNvPr id="19" name="Slide Number Placeholder 4">
            <a:extLst>
              <a:ext uri="{FF2B5EF4-FFF2-40B4-BE49-F238E27FC236}">
                <a16:creationId xmlns:a16="http://schemas.microsoft.com/office/drawing/2014/main" id="{823B6F98-E7CB-49D0-B540-17898C6F6C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23219" y="6374279"/>
            <a:ext cx="379421" cy="26797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CE652B60-3086-4BD3-8E82-9D00790DFF71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56D83CD6-6222-45A0-A0A5-4CFB4BD692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4800" y="6374279"/>
            <a:ext cx="1223981" cy="267969"/>
          </a:xfrm>
          <a:prstGeom prst="rect">
            <a:avLst/>
          </a:prstGeom>
        </p:spPr>
      </p:pic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0C678478-F7F8-45F2-BC9F-2A7448D7CE6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23219" y="1240028"/>
            <a:ext cx="10648662" cy="3416320"/>
          </a:xfrm>
        </p:spPr>
        <p:txBody>
          <a:bodyPr>
            <a:spAutoFit/>
          </a:bodyPr>
          <a:lstStyle/>
          <a:p>
            <a:r>
              <a:rPr lang="ru-RU" sz="2000" dirty="0"/>
              <a:t>Мобильное устройство родители чаще всего дают ребенку впервые в </a:t>
            </a:r>
            <a:r>
              <a:rPr lang="ru-RU" sz="2000" b="1" u="sng" dirty="0">
                <a:solidFill>
                  <a:srgbClr val="00A88E"/>
                </a:solidFill>
              </a:rPr>
              <a:t>3 года</a:t>
            </a:r>
            <a:r>
              <a:rPr lang="ru-RU" sz="2000" b="1" dirty="0"/>
              <a:t>.</a:t>
            </a:r>
          </a:p>
          <a:p>
            <a:endParaRPr lang="ru-RU" sz="2000" dirty="0"/>
          </a:p>
          <a:p>
            <a:r>
              <a:rPr lang="ru-RU" sz="2000" u="sng" dirty="0"/>
              <a:t>У </a:t>
            </a:r>
            <a:r>
              <a:rPr lang="ru-RU" sz="2000" b="1" u="sng" dirty="0">
                <a:solidFill>
                  <a:srgbClr val="00A88E"/>
                </a:solidFill>
              </a:rPr>
              <a:t>54</a:t>
            </a:r>
            <a:r>
              <a:rPr lang="en-US" sz="2000" b="1" u="sng" dirty="0">
                <a:solidFill>
                  <a:srgbClr val="00A88E"/>
                </a:solidFill>
              </a:rPr>
              <a:t>%</a:t>
            </a:r>
            <a:r>
              <a:rPr lang="en-US" sz="2000" dirty="0"/>
              <a:t> </a:t>
            </a:r>
            <a:r>
              <a:rPr lang="ru-RU" sz="2000" dirty="0"/>
              <a:t>детей в возрасте </a:t>
            </a:r>
            <a:r>
              <a:rPr lang="ru-RU" sz="2000" b="1" dirty="0">
                <a:solidFill>
                  <a:srgbClr val="00A88E"/>
                </a:solidFill>
              </a:rPr>
              <a:t>4-6</a:t>
            </a:r>
            <a:r>
              <a:rPr lang="ru-RU" sz="2000" dirty="0"/>
              <a:t> </a:t>
            </a:r>
            <a:r>
              <a:rPr lang="ru-RU" sz="2000" b="1" dirty="0">
                <a:solidFill>
                  <a:srgbClr val="00A88E"/>
                </a:solidFill>
              </a:rPr>
              <a:t>лет</a:t>
            </a:r>
            <a:r>
              <a:rPr lang="ru-RU" sz="2000" dirty="0"/>
              <a:t> уже есть свой смартфон или планшет, а к </a:t>
            </a:r>
            <a:r>
              <a:rPr lang="ru-RU" sz="2000" b="1" dirty="0">
                <a:solidFill>
                  <a:srgbClr val="00A88E"/>
                </a:solidFill>
              </a:rPr>
              <a:t>11-14</a:t>
            </a:r>
            <a:r>
              <a:rPr lang="ru-RU" sz="2000" dirty="0"/>
              <a:t> </a:t>
            </a:r>
            <a:r>
              <a:rPr lang="ru-RU" sz="2000" b="1" dirty="0">
                <a:solidFill>
                  <a:srgbClr val="00A88E"/>
                </a:solidFill>
              </a:rPr>
              <a:t>лет</a:t>
            </a:r>
            <a:r>
              <a:rPr lang="ru-RU" sz="2000" dirty="0"/>
              <a:t> этот показатель достигает отметки в </a:t>
            </a:r>
            <a:r>
              <a:rPr lang="ru-RU" sz="2000" b="1" u="sng" dirty="0">
                <a:solidFill>
                  <a:srgbClr val="00A88E"/>
                </a:solidFill>
              </a:rPr>
              <a:t>97</a:t>
            </a:r>
            <a:r>
              <a:rPr lang="en-US" sz="2000" b="1" u="sng" dirty="0">
                <a:solidFill>
                  <a:srgbClr val="00A88E"/>
                </a:solidFill>
              </a:rPr>
              <a:t>%</a:t>
            </a:r>
            <a:r>
              <a:rPr lang="ru-RU" sz="2000" dirty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2000" dirty="0"/>
          </a:p>
          <a:p>
            <a:r>
              <a:rPr lang="ru-RU" sz="2000" dirty="0"/>
              <a:t>Взрослые сами активно приучают детей к гаджетам - </a:t>
            </a:r>
            <a:r>
              <a:rPr lang="ru-RU" sz="2000" b="1" u="sng" dirty="0">
                <a:solidFill>
                  <a:srgbClr val="00A88E"/>
                </a:solidFill>
              </a:rPr>
              <a:t>92</a:t>
            </a:r>
            <a:r>
              <a:rPr lang="en-US" sz="2000" b="1" u="sng" dirty="0">
                <a:solidFill>
                  <a:srgbClr val="00A88E"/>
                </a:solidFill>
              </a:rPr>
              <a:t>%</a:t>
            </a:r>
            <a:r>
              <a:rPr lang="en-US" sz="2000" dirty="0"/>
              <a:t> </a:t>
            </a:r>
            <a:r>
              <a:rPr lang="ru-RU" sz="2000" dirty="0"/>
              <a:t>родителей детей в возрасте </a:t>
            </a:r>
            <a:r>
              <a:rPr lang="ru-RU" sz="2000" b="1" dirty="0">
                <a:solidFill>
                  <a:srgbClr val="00A88E"/>
                </a:solidFill>
              </a:rPr>
              <a:t>4-6</a:t>
            </a:r>
            <a:r>
              <a:rPr lang="ru-RU" sz="2000" dirty="0"/>
              <a:t> </a:t>
            </a:r>
            <a:r>
              <a:rPr lang="ru-RU" sz="2000" b="1" dirty="0">
                <a:solidFill>
                  <a:srgbClr val="00A88E"/>
                </a:solidFill>
              </a:rPr>
              <a:t>дет</a:t>
            </a:r>
            <a:r>
              <a:rPr lang="ru-RU" sz="2000" dirty="0"/>
              <a:t> используют девайсы для обучения / развития ребенка. </a:t>
            </a:r>
          </a:p>
          <a:p>
            <a:endParaRPr lang="ru-RU" sz="2000" dirty="0"/>
          </a:p>
          <a:p>
            <a:r>
              <a:rPr lang="ru-RU" sz="2000" dirty="0"/>
              <a:t>Почти половина родителей часто используют мобильные устройства в поездке, чтобы занять ребенка.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50803767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958">
          <p15:clr>
            <a:srgbClr val="FBAE40"/>
          </p15:clr>
        </p15:guide>
        <p15:guide id="2" pos="347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17FA47-3DE4-4FA0-9BB4-6A1F86400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219" y="349736"/>
            <a:ext cx="11345562" cy="477054"/>
          </a:xfrm>
        </p:spPr>
        <p:txBody>
          <a:bodyPr/>
          <a:lstStyle>
            <a:lvl1pPr>
              <a:defRPr sz="2500" b="1"/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162146-B497-4530-98D4-5A5838D9030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20119" y="947420"/>
            <a:ext cx="10648662" cy="323165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Footer Placeholder 3">
            <a:extLst>
              <a:ext uri="{FF2B5EF4-FFF2-40B4-BE49-F238E27FC236}">
                <a16:creationId xmlns:a16="http://schemas.microsoft.com/office/drawing/2014/main" id="{0C55EC98-65B0-4579-825D-245F146096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2640" y="6374279"/>
            <a:ext cx="4114800" cy="26797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r>
              <a:rPr lang="ru-RU" dirty="0"/>
              <a:t>Взрослые и дети в цифровом мире</a:t>
            </a:r>
          </a:p>
        </p:txBody>
      </p:sp>
      <p:sp>
        <p:nvSpPr>
          <p:cNvPr id="19" name="Slide Number Placeholder 4">
            <a:extLst>
              <a:ext uri="{FF2B5EF4-FFF2-40B4-BE49-F238E27FC236}">
                <a16:creationId xmlns:a16="http://schemas.microsoft.com/office/drawing/2014/main" id="{823B6F98-E7CB-49D0-B540-17898C6F6C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23219" y="6374279"/>
            <a:ext cx="379421" cy="26797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CE652B60-3086-4BD3-8E82-9D00790DFF71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56D83CD6-6222-45A0-A0A5-4CFB4BD692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4800" y="6374279"/>
            <a:ext cx="1223981" cy="267969"/>
          </a:xfrm>
          <a:prstGeom prst="rect">
            <a:avLst/>
          </a:prstGeom>
        </p:spPr>
      </p:pic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0C678478-F7F8-45F2-BC9F-2A7448D7CE6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23219" y="1240028"/>
            <a:ext cx="10648662" cy="3416320"/>
          </a:xfrm>
        </p:spPr>
        <p:txBody>
          <a:bodyPr>
            <a:spAutoFit/>
          </a:bodyPr>
          <a:lstStyle/>
          <a:p>
            <a:r>
              <a:rPr lang="ru-RU" sz="2000" dirty="0"/>
              <a:t>Мобильное устройство родители чаще всего дают ребенку впервые в </a:t>
            </a:r>
            <a:r>
              <a:rPr lang="ru-RU" sz="2000" b="1" u="sng" dirty="0">
                <a:solidFill>
                  <a:srgbClr val="00A88E"/>
                </a:solidFill>
              </a:rPr>
              <a:t>3 года</a:t>
            </a:r>
            <a:r>
              <a:rPr lang="ru-RU" sz="2000" b="1" dirty="0"/>
              <a:t>.</a:t>
            </a:r>
          </a:p>
          <a:p>
            <a:endParaRPr lang="ru-RU" sz="2000" dirty="0"/>
          </a:p>
          <a:p>
            <a:r>
              <a:rPr lang="ru-RU" sz="2000" u="sng" dirty="0"/>
              <a:t>У </a:t>
            </a:r>
            <a:r>
              <a:rPr lang="ru-RU" sz="2000" b="1" u="sng" dirty="0">
                <a:solidFill>
                  <a:srgbClr val="00A88E"/>
                </a:solidFill>
              </a:rPr>
              <a:t>54</a:t>
            </a:r>
            <a:r>
              <a:rPr lang="en-US" sz="2000" b="1" u="sng" dirty="0">
                <a:solidFill>
                  <a:srgbClr val="00A88E"/>
                </a:solidFill>
              </a:rPr>
              <a:t>%</a:t>
            </a:r>
            <a:r>
              <a:rPr lang="en-US" sz="2000" dirty="0"/>
              <a:t> </a:t>
            </a:r>
            <a:r>
              <a:rPr lang="ru-RU" sz="2000" dirty="0"/>
              <a:t>детей в возрасте </a:t>
            </a:r>
            <a:r>
              <a:rPr lang="ru-RU" sz="2000" b="1" dirty="0">
                <a:solidFill>
                  <a:srgbClr val="00A88E"/>
                </a:solidFill>
              </a:rPr>
              <a:t>4-6</a:t>
            </a:r>
            <a:r>
              <a:rPr lang="ru-RU" sz="2000" dirty="0"/>
              <a:t> </a:t>
            </a:r>
            <a:r>
              <a:rPr lang="ru-RU" sz="2000" b="1" dirty="0">
                <a:solidFill>
                  <a:srgbClr val="00A88E"/>
                </a:solidFill>
              </a:rPr>
              <a:t>лет</a:t>
            </a:r>
            <a:r>
              <a:rPr lang="ru-RU" sz="2000" dirty="0"/>
              <a:t> уже есть свой смартфон или планшет, а к </a:t>
            </a:r>
            <a:r>
              <a:rPr lang="ru-RU" sz="2000" b="1" dirty="0">
                <a:solidFill>
                  <a:srgbClr val="00A88E"/>
                </a:solidFill>
              </a:rPr>
              <a:t>11-14</a:t>
            </a:r>
            <a:r>
              <a:rPr lang="ru-RU" sz="2000" dirty="0"/>
              <a:t> </a:t>
            </a:r>
            <a:r>
              <a:rPr lang="ru-RU" sz="2000" b="1" dirty="0">
                <a:solidFill>
                  <a:srgbClr val="00A88E"/>
                </a:solidFill>
              </a:rPr>
              <a:t>лет</a:t>
            </a:r>
            <a:r>
              <a:rPr lang="ru-RU" sz="2000" dirty="0"/>
              <a:t> этот показатель достигает отметки в </a:t>
            </a:r>
            <a:r>
              <a:rPr lang="ru-RU" sz="2000" b="1" u="sng" dirty="0">
                <a:solidFill>
                  <a:srgbClr val="00A88E"/>
                </a:solidFill>
              </a:rPr>
              <a:t>97</a:t>
            </a:r>
            <a:r>
              <a:rPr lang="en-US" sz="2000" b="1" u="sng" dirty="0">
                <a:solidFill>
                  <a:srgbClr val="00A88E"/>
                </a:solidFill>
              </a:rPr>
              <a:t>%</a:t>
            </a:r>
            <a:r>
              <a:rPr lang="ru-RU" sz="2000" dirty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2000" dirty="0"/>
          </a:p>
          <a:p>
            <a:r>
              <a:rPr lang="ru-RU" sz="2000" dirty="0"/>
              <a:t>Взрослые сами активно приучают детей к гаджетам - </a:t>
            </a:r>
            <a:r>
              <a:rPr lang="ru-RU" sz="2000" b="1" u="sng" dirty="0">
                <a:solidFill>
                  <a:srgbClr val="00A88E"/>
                </a:solidFill>
              </a:rPr>
              <a:t>92</a:t>
            </a:r>
            <a:r>
              <a:rPr lang="en-US" sz="2000" b="1" u="sng" dirty="0">
                <a:solidFill>
                  <a:srgbClr val="00A88E"/>
                </a:solidFill>
              </a:rPr>
              <a:t>%</a:t>
            </a:r>
            <a:r>
              <a:rPr lang="en-US" sz="2000" dirty="0"/>
              <a:t> </a:t>
            </a:r>
            <a:r>
              <a:rPr lang="ru-RU" sz="2000" dirty="0"/>
              <a:t>родителей детей в возрасте </a:t>
            </a:r>
            <a:r>
              <a:rPr lang="ru-RU" sz="2000" b="1" dirty="0">
                <a:solidFill>
                  <a:srgbClr val="00A88E"/>
                </a:solidFill>
              </a:rPr>
              <a:t>4-6</a:t>
            </a:r>
            <a:r>
              <a:rPr lang="ru-RU" sz="2000" dirty="0"/>
              <a:t> </a:t>
            </a:r>
            <a:r>
              <a:rPr lang="ru-RU" sz="2000" b="1" dirty="0">
                <a:solidFill>
                  <a:srgbClr val="00A88E"/>
                </a:solidFill>
              </a:rPr>
              <a:t>дет</a:t>
            </a:r>
            <a:r>
              <a:rPr lang="ru-RU" sz="2000" dirty="0"/>
              <a:t> используют девайсы для обучения / развития ребенка. </a:t>
            </a:r>
          </a:p>
          <a:p>
            <a:endParaRPr lang="ru-RU" sz="2000" dirty="0"/>
          </a:p>
          <a:p>
            <a:r>
              <a:rPr lang="ru-RU" sz="2000" dirty="0"/>
              <a:t>Почти половина родителей часто используют мобильные устройства в поездке, чтобы занять ребенка.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37822585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958">
          <p15:clr>
            <a:srgbClr val="FBAE40"/>
          </p15:clr>
        </p15:guide>
        <p15:guide id="2" pos="347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er with right 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/>
          <a:lstStyle/>
          <a:p>
            <a:fld id="{0639123A-F87C-4031-98BC-669B89EDA100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4470" y="409213"/>
            <a:ext cx="11183060" cy="477054"/>
          </a:xfrm>
        </p:spPr>
        <p:txBody>
          <a:bodyPr>
            <a:sp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7" name="Нижний колонтитул 32"/>
          <p:cNvSpPr txBox="1">
            <a:spLocks/>
          </p:cNvSpPr>
          <p:nvPr userDrawn="1"/>
        </p:nvSpPr>
        <p:spPr>
          <a:xfrm>
            <a:off x="735525" y="6543425"/>
            <a:ext cx="7414560" cy="181571"/>
          </a:xfrm>
          <a:prstGeom prst="rect">
            <a:avLst/>
          </a:prstGeom>
        </p:spPr>
        <p:txBody>
          <a:bodyPr vert="horz" wrap="square" lIns="0" tIns="0" rIns="0" bIns="0" anchor="t" anchorCtr="0">
            <a:noAutofit/>
          </a:bodyPr>
          <a:lstStyle>
            <a:defPPr>
              <a:defRPr lang="ru-RU"/>
            </a:defPPr>
            <a:lvl1pPr marL="0" algn="l" defTabSz="914370" rtl="0" eaLnBrk="1" latinLnBrk="0" hangingPunct="1">
              <a:defRPr sz="900" kern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185" algn="l" defTabSz="91437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0" algn="l" defTabSz="91437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55" algn="l" defTabSz="91437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41" algn="l" defTabSz="91437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26" algn="l" defTabSz="91437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11" algn="l" defTabSz="91437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96" algn="l" defTabSz="91437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81" algn="l" defTabSz="91437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67" dirty="0">
                <a:solidFill>
                  <a:schemeClr val="bg1">
                    <a:lumMod val="75000"/>
                  </a:schemeClr>
                </a:solidFill>
              </a:rPr>
              <a:t>© </a:t>
            </a:r>
            <a:r>
              <a:rPr lang="ru-RU" sz="667" spc="9" dirty="0" smtClean="0">
                <a:latin typeface="Museo Sans 100"/>
                <a:cs typeface="Museo Sans 100"/>
              </a:rPr>
              <a:t>АО «Лаборатория Касперского», 201</a:t>
            </a:r>
            <a:r>
              <a:rPr lang="en-US" sz="667" spc="9" dirty="0" smtClean="0">
                <a:latin typeface="Museo Sans 100"/>
                <a:cs typeface="Museo Sans 100"/>
              </a:rPr>
              <a:t>8</a:t>
            </a:r>
            <a:r>
              <a:rPr lang="ru-RU" sz="667" spc="9" dirty="0" smtClean="0">
                <a:latin typeface="Museo Sans 100"/>
                <a:cs typeface="Museo Sans 100"/>
              </a:rPr>
              <a:t>. Зарегистрированные товарные знаки и знаки обслуживания являются собственностью их правообладателей</a:t>
            </a:r>
            <a:r>
              <a:rPr lang="en-US" sz="667" dirty="0" smtClean="0">
                <a:solidFill>
                  <a:schemeClr val="bg1">
                    <a:lumMod val="75000"/>
                  </a:schemeClr>
                </a:solidFill>
              </a:rPr>
              <a:t>.</a:t>
            </a:r>
            <a:endParaRPr lang="ru-RU" sz="667" dirty="0">
              <a:solidFill>
                <a:schemeClr val="bg1">
                  <a:lumMod val="75000"/>
                </a:schemeClr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 userDrawn="1"/>
        </p:nvCxnSpPr>
        <p:spPr>
          <a:xfrm flipV="1">
            <a:off x="9238347" y="0"/>
            <a:ext cx="0" cy="6858001"/>
          </a:xfrm>
          <a:prstGeom prst="line">
            <a:avLst/>
          </a:prstGeom>
          <a:ln w="63500">
            <a:solidFill>
              <a:srgbClr val="099E8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40834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17FA47-3DE4-4FA0-9BB4-6A1F86400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219" y="349736"/>
            <a:ext cx="11345562" cy="477054"/>
          </a:xfrm>
        </p:spPr>
        <p:txBody>
          <a:bodyPr/>
          <a:lstStyle>
            <a:lvl1pPr>
              <a:defRPr sz="2500" b="1"/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162146-B497-4530-98D4-5A5838D9030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20119" y="947420"/>
            <a:ext cx="10648662" cy="323165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A797B70F-5AAF-442F-858C-1104061FD7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423219" y="6047747"/>
            <a:ext cx="11345562" cy="95716"/>
          </a:xfrm>
          <a:prstGeom prst="rect">
            <a:avLst/>
          </a:prstGeom>
        </p:spPr>
      </p:pic>
      <p:sp>
        <p:nvSpPr>
          <p:cNvPr id="18" name="Footer Placeholder 3">
            <a:extLst>
              <a:ext uri="{FF2B5EF4-FFF2-40B4-BE49-F238E27FC236}">
                <a16:creationId xmlns:a16="http://schemas.microsoft.com/office/drawing/2014/main" id="{0C55EC98-65B0-4579-825D-245F146096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2640" y="6374279"/>
            <a:ext cx="4114800" cy="26797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r>
              <a:rPr lang="ru-RU" dirty="0"/>
              <a:t>Взрослые и дети в цифровом мире</a:t>
            </a:r>
          </a:p>
        </p:txBody>
      </p:sp>
      <p:sp>
        <p:nvSpPr>
          <p:cNvPr id="19" name="Slide Number Placeholder 4">
            <a:extLst>
              <a:ext uri="{FF2B5EF4-FFF2-40B4-BE49-F238E27FC236}">
                <a16:creationId xmlns:a16="http://schemas.microsoft.com/office/drawing/2014/main" id="{823B6F98-E7CB-49D0-B540-17898C6F6C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23219" y="6374279"/>
            <a:ext cx="379421" cy="26797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CE652B60-3086-4BD3-8E82-9D00790DFF71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56D83CD6-6222-45A0-A0A5-4CFB4BD6929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4800" y="6374279"/>
            <a:ext cx="1223981" cy="267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247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17FA47-3DE4-4FA0-9BB4-6A1F86400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219" y="349736"/>
            <a:ext cx="11345562" cy="477054"/>
          </a:xfrm>
        </p:spPr>
        <p:txBody>
          <a:bodyPr/>
          <a:lstStyle>
            <a:lvl1pPr>
              <a:defRPr sz="2500" b="1"/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162146-B497-4530-98D4-5A5838D9030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20119" y="947420"/>
            <a:ext cx="10648662" cy="323165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Footer Placeholder 3">
            <a:extLst>
              <a:ext uri="{FF2B5EF4-FFF2-40B4-BE49-F238E27FC236}">
                <a16:creationId xmlns:a16="http://schemas.microsoft.com/office/drawing/2014/main" id="{0C55EC98-65B0-4579-825D-245F146096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2640" y="6374279"/>
            <a:ext cx="4114800" cy="26797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r>
              <a:rPr lang="ru-RU" dirty="0"/>
              <a:t>Взрослые и дети в цифровом мире</a:t>
            </a:r>
          </a:p>
        </p:txBody>
      </p:sp>
      <p:sp>
        <p:nvSpPr>
          <p:cNvPr id="19" name="Slide Number Placeholder 4">
            <a:extLst>
              <a:ext uri="{FF2B5EF4-FFF2-40B4-BE49-F238E27FC236}">
                <a16:creationId xmlns:a16="http://schemas.microsoft.com/office/drawing/2014/main" id="{823B6F98-E7CB-49D0-B540-17898C6F6C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23219" y="6374279"/>
            <a:ext cx="379421" cy="26797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CE652B60-3086-4BD3-8E82-9D00790DFF71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56D83CD6-6222-45A0-A0A5-4CFB4BD692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4800" y="6374279"/>
            <a:ext cx="1223981" cy="267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331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423334" y="6421697"/>
            <a:ext cx="168276" cy="168276"/>
          </a:xfrm>
          <a:prstGeom prst="ellipse">
            <a:avLst/>
          </a:prstGeom>
          <a:solidFill>
            <a:srgbClr val="0A433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8" name="Объект 7"/>
          <p:cNvSpPr>
            <a:spLocks noGrp="1"/>
          </p:cNvSpPr>
          <p:nvPr>
            <p:ph sz="quarter" idx="10" hasCustomPrompt="1"/>
          </p:nvPr>
        </p:nvSpPr>
        <p:spPr>
          <a:xfrm>
            <a:off x="547515" y="2406651"/>
            <a:ext cx="5812384" cy="1749231"/>
          </a:xfrm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733" b="1" baseline="0">
                <a:latin typeface="+mj-lt"/>
              </a:defRPr>
            </a:lvl1pPr>
          </a:lstStyle>
          <a:p>
            <a:pPr lvl="0"/>
            <a:r>
              <a:rPr lang="en-US" dirty="0"/>
              <a:t>WHO WE ARE,</a:t>
            </a:r>
          </a:p>
          <a:p>
            <a:pPr lvl="0"/>
            <a:r>
              <a:rPr lang="en-US" dirty="0"/>
              <a:t>WHAT WE DO,</a:t>
            </a:r>
            <a:endParaRPr lang="ru-RU" dirty="0"/>
          </a:p>
          <a:p>
            <a:pPr lvl="0"/>
            <a:r>
              <a:rPr lang="en-US" dirty="0"/>
              <a:t>WHAT MATTERS TO US</a:t>
            </a:r>
            <a:endParaRPr lang="ru-RU" dirty="0"/>
          </a:p>
        </p:txBody>
      </p:sp>
      <p:sp>
        <p:nvSpPr>
          <p:cNvPr id="10" name="Объект 7"/>
          <p:cNvSpPr>
            <a:spLocks noGrp="1"/>
          </p:cNvSpPr>
          <p:nvPr>
            <p:ph sz="quarter" idx="11" hasCustomPrompt="1"/>
          </p:nvPr>
        </p:nvSpPr>
        <p:spPr>
          <a:xfrm>
            <a:off x="547515" y="4389176"/>
            <a:ext cx="5812384" cy="69965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67" b="0" i="1" baseline="0">
                <a:latin typeface="+mj-lt"/>
              </a:defRPr>
            </a:lvl1pPr>
          </a:lstStyle>
          <a:p>
            <a:pPr lvl="0"/>
            <a:r>
              <a:rPr lang="en-US" dirty="0"/>
              <a:t>Secondary text area</a:t>
            </a:r>
            <a:endParaRPr lang="ru-RU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CB98F6F-ACD5-47F1-B7EB-D83459BC61D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lum bright="10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4800" y="6374279"/>
            <a:ext cx="1223981" cy="267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6633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AF802D-B045-4B66-920F-A8A8193431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3219" y="570905"/>
            <a:ext cx="11345563" cy="707886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defRPr sz="4000"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99333D-BD11-4BBA-BB5E-263DFD1EC3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3219" y="1197956"/>
            <a:ext cx="11345563" cy="477054"/>
          </a:xfrm>
        </p:spPr>
        <p:txBody>
          <a:bodyPr wrap="square">
            <a:spAutoFit/>
          </a:bodyPr>
          <a:lstStyle>
            <a:lvl1pPr marL="0" indent="0" algn="l">
              <a:buNone/>
              <a:defRPr sz="2500" b="1" cap="all" baseline="0">
                <a:latin typeface="+mj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ru-RU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5818713D-E8ED-4B14-A14A-A6FA6DCEA25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23220" y="1781176"/>
            <a:ext cx="11345563" cy="4418013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062828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0534685" cy="477054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938302C3-A338-469A-89FD-12B4461A3B55}" type="datetimeFigureOut">
              <a:rPr lang="ru-RU" smtClean="0"/>
              <a:pPr/>
              <a:t>15.04.2019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01653" y="6557815"/>
            <a:ext cx="3860800" cy="195051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22003" y="6557815"/>
            <a:ext cx="365755" cy="195051"/>
          </a:xfrm>
          <a:prstGeom prst="rect">
            <a:avLst/>
          </a:prstGeom>
        </p:spPr>
        <p:txBody>
          <a:bodyPr/>
          <a:lstStyle/>
          <a:p>
            <a:fld id="{6190B360-2F0C-48AA-9051-4212E4D512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1600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line withou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 userDrawn="1"/>
        </p:nvSpPr>
        <p:spPr>
          <a:xfrm>
            <a:off x="10393622" y="6199909"/>
            <a:ext cx="1386330" cy="4156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91"/>
          </a:p>
        </p:txBody>
      </p:sp>
      <p:sp>
        <p:nvSpPr>
          <p:cNvPr id="4" name="Нижний колонтитул 32"/>
          <p:cNvSpPr txBox="1">
            <a:spLocks/>
          </p:cNvSpPr>
          <p:nvPr userDrawn="1"/>
        </p:nvSpPr>
        <p:spPr>
          <a:xfrm>
            <a:off x="735525" y="6543425"/>
            <a:ext cx="7414560" cy="181571"/>
          </a:xfrm>
          <a:prstGeom prst="rect">
            <a:avLst/>
          </a:prstGeom>
        </p:spPr>
        <p:txBody>
          <a:bodyPr vert="horz" wrap="square" lIns="0" tIns="0" rIns="0" bIns="0" anchor="t" anchorCtr="0">
            <a:noAutofit/>
          </a:bodyPr>
          <a:lstStyle>
            <a:defPPr>
              <a:defRPr lang="ru-RU"/>
            </a:defPPr>
            <a:lvl1pPr marL="0" algn="l" defTabSz="914370" rtl="0" eaLnBrk="1" latinLnBrk="0" hangingPunct="1">
              <a:defRPr sz="900" kern="12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185" algn="l" defTabSz="91437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0" algn="l" defTabSz="91437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55" algn="l" defTabSz="91437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41" algn="l" defTabSz="91437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26" algn="l" defTabSz="91437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11" algn="l" defTabSz="91437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96" algn="l" defTabSz="91437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81" algn="l" defTabSz="91437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667" spc="12" dirty="0" smtClean="0">
                <a:latin typeface="Museo Sans 100"/>
                <a:cs typeface="Museo Sans 100"/>
              </a:rPr>
              <a:t>©</a:t>
            </a:r>
            <a:r>
              <a:rPr lang="ru-RU" sz="667" spc="3" dirty="0" smtClean="0">
                <a:latin typeface="Museo Sans 100"/>
                <a:cs typeface="Museo Sans 100"/>
              </a:rPr>
              <a:t> </a:t>
            </a:r>
            <a:r>
              <a:rPr lang="ru-RU" sz="667" spc="9" dirty="0" smtClean="0">
                <a:latin typeface="Museo Sans 100"/>
                <a:cs typeface="Museo Sans 100"/>
              </a:rPr>
              <a:t>АО «Лаборатория Касперского», 201</a:t>
            </a:r>
            <a:r>
              <a:rPr lang="en-US" sz="667" spc="9" dirty="0" smtClean="0">
                <a:latin typeface="Museo Sans 100"/>
                <a:cs typeface="Museo Sans 100"/>
              </a:rPr>
              <a:t>8</a:t>
            </a:r>
            <a:r>
              <a:rPr lang="ru-RU" sz="667" spc="9" dirty="0" smtClean="0">
                <a:latin typeface="Museo Sans 100"/>
                <a:cs typeface="Museo Sans 100"/>
              </a:rPr>
              <a:t>. Зарегистрированные товарные знаки и знаки обслуживания являются собственностью их правообладателей</a:t>
            </a:r>
            <a:r>
              <a:rPr lang="en-US" sz="667" dirty="0" smtClean="0">
                <a:solidFill>
                  <a:schemeClr val="bg1">
                    <a:lumMod val="75000"/>
                  </a:schemeClr>
                </a:solidFill>
              </a:rPr>
              <a:t>.</a:t>
            </a:r>
            <a:endParaRPr lang="ru-RU" sz="667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6047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17FA47-3DE4-4FA0-9BB4-6A1F86400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219" y="349736"/>
            <a:ext cx="11345562" cy="477054"/>
          </a:xfrm>
        </p:spPr>
        <p:txBody>
          <a:bodyPr/>
          <a:lstStyle>
            <a:lvl1pPr>
              <a:defRPr sz="2500" b="1"/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162146-B497-4530-98D4-5A5838D9030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20119" y="947420"/>
            <a:ext cx="10648662" cy="323165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Footer Placeholder 3">
            <a:extLst>
              <a:ext uri="{FF2B5EF4-FFF2-40B4-BE49-F238E27FC236}">
                <a16:creationId xmlns:a16="http://schemas.microsoft.com/office/drawing/2014/main" id="{0C55EC98-65B0-4579-825D-245F146096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2640" y="6374279"/>
            <a:ext cx="4114800" cy="26797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r>
              <a:rPr lang="ru-RU" dirty="0"/>
              <a:t>Взрослые и дети в цифровом мире</a:t>
            </a:r>
          </a:p>
        </p:txBody>
      </p:sp>
      <p:sp>
        <p:nvSpPr>
          <p:cNvPr id="19" name="Slide Number Placeholder 4">
            <a:extLst>
              <a:ext uri="{FF2B5EF4-FFF2-40B4-BE49-F238E27FC236}">
                <a16:creationId xmlns:a16="http://schemas.microsoft.com/office/drawing/2014/main" id="{823B6F98-E7CB-49D0-B540-17898C6F6C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23219" y="6374279"/>
            <a:ext cx="379421" cy="26797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CE652B60-3086-4BD3-8E82-9D00790DFF71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56D83CD6-6222-45A0-A0A5-4CFB4BD692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4800" y="6374279"/>
            <a:ext cx="1223981" cy="267969"/>
          </a:xfrm>
          <a:prstGeom prst="rect">
            <a:avLst/>
          </a:prstGeom>
        </p:spPr>
      </p:pic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0C678478-F7F8-45F2-BC9F-2A7448D7CE6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23219" y="1240028"/>
            <a:ext cx="10648662" cy="3416320"/>
          </a:xfrm>
        </p:spPr>
        <p:txBody>
          <a:bodyPr>
            <a:spAutoFit/>
          </a:bodyPr>
          <a:lstStyle/>
          <a:p>
            <a:r>
              <a:rPr lang="ru-RU" sz="2000" dirty="0"/>
              <a:t>Мобильное устройство родители чаще всего дают ребенку впервые в </a:t>
            </a:r>
            <a:r>
              <a:rPr lang="ru-RU" sz="2000" b="1" u="sng" dirty="0">
                <a:solidFill>
                  <a:srgbClr val="00A88E"/>
                </a:solidFill>
              </a:rPr>
              <a:t>3 года</a:t>
            </a:r>
            <a:r>
              <a:rPr lang="ru-RU" sz="2000" b="1" dirty="0"/>
              <a:t>.</a:t>
            </a:r>
          </a:p>
          <a:p>
            <a:endParaRPr lang="ru-RU" sz="2000" dirty="0"/>
          </a:p>
          <a:p>
            <a:r>
              <a:rPr lang="ru-RU" sz="2000" u="sng" dirty="0"/>
              <a:t>У </a:t>
            </a:r>
            <a:r>
              <a:rPr lang="ru-RU" sz="2000" b="1" u="sng" dirty="0">
                <a:solidFill>
                  <a:srgbClr val="00A88E"/>
                </a:solidFill>
              </a:rPr>
              <a:t>54</a:t>
            </a:r>
            <a:r>
              <a:rPr lang="en-US" sz="2000" b="1" u="sng" dirty="0">
                <a:solidFill>
                  <a:srgbClr val="00A88E"/>
                </a:solidFill>
              </a:rPr>
              <a:t>%</a:t>
            </a:r>
            <a:r>
              <a:rPr lang="en-US" sz="2000" dirty="0"/>
              <a:t> </a:t>
            </a:r>
            <a:r>
              <a:rPr lang="ru-RU" sz="2000" dirty="0"/>
              <a:t>детей в возрасте </a:t>
            </a:r>
            <a:r>
              <a:rPr lang="ru-RU" sz="2000" b="1" dirty="0">
                <a:solidFill>
                  <a:srgbClr val="00A88E"/>
                </a:solidFill>
              </a:rPr>
              <a:t>4-6</a:t>
            </a:r>
            <a:r>
              <a:rPr lang="ru-RU" sz="2000" dirty="0"/>
              <a:t> </a:t>
            </a:r>
            <a:r>
              <a:rPr lang="ru-RU" sz="2000" b="1" dirty="0">
                <a:solidFill>
                  <a:srgbClr val="00A88E"/>
                </a:solidFill>
              </a:rPr>
              <a:t>лет</a:t>
            </a:r>
            <a:r>
              <a:rPr lang="ru-RU" sz="2000" dirty="0"/>
              <a:t> уже есть свой смартфон или планшет, а к </a:t>
            </a:r>
            <a:r>
              <a:rPr lang="ru-RU" sz="2000" b="1" dirty="0">
                <a:solidFill>
                  <a:srgbClr val="00A88E"/>
                </a:solidFill>
              </a:rPr>
              <a:t>11-14</a:t>
            </a:r>
            <a:r>
              <a:rPr lang="ru-RU" sz="2000" dirty="0"/>
              <a:t> </a:t>
            </a:r>
            <a:r>
              <a:rPr lang="ru-RU" sz="2000" b="1" dirty="0">
                <a:solidFill>
                  <a:srgbClr val="00A88E"/>
                </a:solidFill>
              </a:rPr>
              <a:t>лет</a:t>
            </a:r>
            <a:r>
              <a:rPr lang="ru-RU" sz="2000" dirty="0"/>
              <a:t> этот показатель достигает отметки в </a:t>
            </a:r>
            <a:r>
              <a:rPr lang="ru-RU" sz="2000" b="1" u="sng" dirty="0">
                <a:solidFill>
                  <a:srgbClr val="00A88E"/>
                </a:solidFill>
              </a:rPr>
              <a:t>97</a:t>
            </a:r>
            <a:r>
              <a:rPr lang="en-US" sz="2000" b="1" u="sng" dirty="0">
                <a:solidFill>
                  <a:srgbClr val="00A88E"/>
                </a:solidFill>
              </a:rPr>
              <a:t>%</a:t>
            </a:r>
            <a:r>
              <a:rPr lang="ru-RU" sz="2000" dirty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2000" dirty="0"/>
          </a:p>
          <a:p>
            <a:r>
              <a:rPr lang="ru-RU" sz="2000" dirty="0"/>
              <a:t>Взрослые сами активно приучают детей к гаджетам - </a:t>
            </a:r>
            <a:r>
              <a:rPr lang="ru-RU" sz="2000" b="1" u="sng" dirty="0">
                <a:solidFill>
                  <a:srgbClr val="00A88E"/>
                </a:solidFill>
              </a:rPr>
              <a:t>92</a:t>
            </a:r>
            <a:r>
              <a:rPr lang="en-US" sz="2000" b="1" u="sng" dirty="0">
                <a:solidFill>
                  <a:srgbClr val="00A88E"/>
                </a:solidFill>
              </a:rPr>
              <a:t>%</a:t>
            </a:r>
            <a:r>
              <a:rPr lang="en-US" sz="2000" dirty="0"/>
              <a:t> </a:t>
            </a:r>
            <a:r>
              <a:rPr lang="ru-RU" sz="2000" dirty="0"/>
              <a:t>родителей детей в возрасте </a:t>
            </a:r>
            <a:r>
              <a:rPr lang="ru-RU" sz="2000" b="1" dirty="0">
                <a:solidFill>
                  <a:srgbClr val="00A88E"/>
                </a:solidFill>
              </a:rPr>
              <a:t>4-6</a:t>
            </a:r>
            <a:r>
              <a:rPr lang="ru-RU" sz="2000" dirty="0"/>
              <a:t> </a:t>
            </a:r>
            <a:r>
              <a:rPr lang="ru-RU" sz="2000" b="1" dirty="0">
                <a:solidFill>
                  <a:srgbClr val="00A88E"/>
                </a:solidFill>
              </a:rPr>
              <a:t>дет</a:t>
            </a:r>
            <a:r>
              <a:rPr lang="ru-RU" sz="2000" dirty="0"/>
              <a:t> используют девайсы для обучения / развития ребенка. </a:t>
            </a:r>
          </a:p>
          <a:p>
            <a:endParaRPr lang="ru-RU" sz="2000" dirty="0"/>
          </a:p>
          <a:p>
            <a:r>
              <a:rPr lang="ru-RU" sz="2000" dirty="0"/>
              <a:t>Почти половина родителей часто используют мобильные устройства в поездке, чтобы занять ребенка.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13075747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958">
          <p15:clr>
            <a:srgbClr val="FBAE40"/>
          </p15:clr>
        </p15:guide>
        <p15:guide id="2" pos="347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17FA47-3DE4-4FA0-9BB4-6A1F86400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219" y="349736"/>
            <a:ext cx="11345562" cy="477054"/>
          </a:xfrm>
        </p:spPr>
        <p:txBody>
          <a:bodyPr/>
          <a:lstStyle>
            <a:lvl1pPr>
              <a:defRPr sz="2500" b="1"/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162146-B497-4530-98D4-5A5838D9030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20119" y="947420"/>
            <a:ext cx="10648662" cy="323165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Footer Placeholder 3">
            <a:extLst>
              <a:ext uri="{FF2B5EF4-FFF2-40B4-BE49-F238E27FC236}">
                <a16:creationId xmlns:a16="http://schemas.microsoft.com/office/drawing/2014/main" id="{0C55EC98-65B0-4579-825D-245F146096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2640" y="6374279"/>
            <a:ext cx="4114800" cy="26797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r>
              <a:rPr lang="ru-RU" dirty="0"/>
              <a:t>Взрослые и дети в цифровом мире</a:t>
            </a:r>
          </a:p>
        </p:txBody>
      </p:sp>
      <p:sp>
        <p:nvSpPr>
          <p:cNvPr id="19" name="Slide Number Placeholder 4">
            <a:extLst>
              <a:ext uri="{FF2B5EF4-FFF2-40B4-BE49-F238E27FC236}">
                <a16:creationId xmlns:a16="http://schemas.microsoft.com/office/drawing/2014/main" id="{823B6F98-E7CB-49D0-B540-17898C6F6C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23219" y="6374279"/>
            <a:ext cx="379421" cy="26797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CE652B60-3086-4BD3-8E82-9D00790DFF71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56D83CD6-6222-45A0-A0A5-4CFB4BD692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4800" y="6374279"/>
            <a:ext cx="1223981" cy="267969"/>
          </a:xfrm>
          <a:prstGeom prst="rect">
            <a:avLst/>
          </a:prstGeom>
        </p:spPr>
      </p:pic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0C678478-F7F8-45F2-BC9F-2A7448D7CE6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23219" y="1240028"/>
            <a:ext cx="10648662" cy="3416320"/>
          </a:xfrm>
        </p:spPr>
        <p:txBody>
          <a:bodyPr>
            <a:spAutoFit/>
          </a:bodyPr>
          <a:lstStyle/>
          <a:p>
            <a:r>
              <a:rPr lang="ru-RU" sz="2000" dirty="0"/>
              <a:t>Мобильное устройство родители чаще всего дают ребенку впервые в </a:t>
            </a:r>
            <a:r>
              <a:rPr lang="ru-RU" sz="2000" b="1" u="sng" dirty="0">
                <a:solidFill>
                  <a:srgbClr val="00A88E"/>
                </a:solidFill>
              </a:rPr>
              <a:t>3 года</a:t>
            </a:r>
            <a:r>
              <a:rPr lang="ru-RU" sz="2000" b="1" dirty="0"/>
              <a:t>.</a:t>
            </a:r>
          </a:p>
          <a:p>
            <a:endParaRPr lang="ru-RU" sz="2000" dirty="0"/>
          </a:p>
          <a:p>
            <a:r>
              <a:rPr lang="ru-RU" sz="2000" u="sng" dirty="0"/>
              <a:t>У </a:t>
            </a:r>
            <a:r>
              <a:rPr lang="ru-RU" sz="2000" b="1" u="sng" dirty="0">
                <a:solidFill>
                  <a:srgbClr val="00A88E"/>
                </a:solidFill>
              </a:rPr>
              <a:t>54</a:t>
            </a:r>
            <a:r>
              <a:rPr lang="en-US" sz="2000" b="1" u="sng" dirty="0">
                <a:solidFill>
                  <a:srgbClr val="00A88E"/>
                </a:solidFill>
              </a:rPr>
              <a:t>%</a:t>
            </a:r>
            <a:r>
              <a:rPr lang="en-US" sz="2000" dirty="0"/>
              <a:t> </a:t>
            </a:r>
            <a:r>
              <a:rPr lang="ru-RU" sz="2000" dirty="0"/>
              <a:t>детей в возрасте </a:t>
            </a:r>
            <a:r>
              <a:rPr lang="ru-RU" sz="2000" b="1" dirty="0">
                <a:solidFill>
                  <a:srgbClr val="00A88E"/>
                </a:solidFill>
              </a:rPr>
              <a:t>4-6</a:t>
            </a:r>
            <a:r>
              <a:rPr lang="ru-RU" sz="2000" dirty="0"/>
              <a:t> </a:t>
            </a:r>
            <a:r>
              <a:rPr lang="ru-RU" sz="2000" b="1" dirty="0">
                <a:solidFill>
                  <a:srgbClr val="00A88E"/>
                </a:solidFill>
              </a:rPr>
              <a:t>лет</a:t>
            </a:r>
            <a:r>
              <a:rPr lang="ru-RU" sz="2000" dirty="0"/>
              <a:t> уже есть свой смартфон или планшет, а к </a:t>
            </a:r>
            <a:r>
              <a:rPr lang="ru-RU" sz="2000" b="1" dirty="0">
                <a:solidFill>
                  <a:srgbClr val="00A88E"/>
                </a:solidFill>
              </a:rPr>
              <a:t>11-14</a:t>
            </a:r>
            <a:r>
              <a:rPr lang="ru-RU" sz="2000" dirty="0"/>
              <a:t> </a:t>
            </a:r>
            <a:r>
              <a:rPr lang="ru-RU" sz="2000" b="1" dirty="0">
                <a:solidFill>
                  <a:srgbClr val="00A88E"/>
                </a:solidFill>
              </a:rPr>
              <a:t>лет</a:t>
            </a:r>
            <a:r>
              <a:rPr lang="ru-RU" sz="2000" dirty="0"/>
              <a:t> этот показатель достигает отметки в </a:t>
            </a:r>
            <a:r>
              <a:rPr lang="ru-RU" sz="2000" b="1" u="sng" dirty="0">
                <a:solidFill>
                  <a:srgbClr val="00A88E"/>
                </a:solidFill>
              </a:rPr>
              <a:t>97</a:t>
            </a:r>
            <a:r>
              <a:rPr lang="en-US" sz="2000" b="1" u="sng" dirty="0">
                <a:solidFill>
                  <a:srgbClr val="00A88E"/>
                </a:solidFill>
              </a:rPr>
              <a:t>%</a:t>
            </a:r>
            <a:r>
              <a:rPr lang="ru-RU" sz="2000" dirty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2000" dirty="0"/>
          </a:p>
          <a:p>
            <a:r>
              <a:rPr lang="ru-RU" sz="2000" dirty="0"/>
              <a:t>Взрослые сами активно приучают детей к гаджетам - </a:t>
            </a:r>
            <a:r>
              <a:rPr lang="ru-RU" sz="2000" b="1" u="sng" dirty="0">
                <a:solidFill>
                  <a:srgbClr val="00A88E"/>
                </a:solidFill>
              </a:rPr>
              <a:t>92</a:t>
            </a:r>
            <a:r>
              <a:rPr lang="en-US" sz="2000" b="1" u="sng" dirty="0">
                <a:solidFill>
                  <a:srgbClr val="00A88E"/>
                </a:solidFill>
              </a:rPr>
              <a:t>%</a:t>
            </a:r>
            <a:r>
              <a:rPr lang="en-US" sz="2000" dirty="0"/>
              <a:t> </a:t>
            </a:r>
            <a:r>
              <a:rPr lang="ru-RU" sz="2000" dirty="0"/>
              <a:t>родителей детей в возрасте </a:t>
            </a:r>
            <a:r>
              <a:rPr lang="ru-RU" sz="2000" b="1" dirty="0">
                <a:solidFill>
                  <a:srgbClr val="00A88E"/>
                </a:solidFill>
              </a:rPr>
              <a:t>4-6</a:t>
            </a:r>
            <a:r>
              <a:rPr lang="ru-RU" sz="2000" dirty="0"/>
              <a:t> </a:t>
            </a:r>
            <a:r>
              <a:rPr lang="ru-RU" sz="2000" b="1" dirty="0">
                <a:solidFill>
                  <a:srgbClr val="00A88E"/>
                </a:solidFill>
              </a:rPr>
              <a:t>дет</a:t>
            </a:r>
            <a:r>
              <a:rPr lang="ru-RU" sz="2000" dirty="0"/>
              <a:t> используют девайсы для обучения / развития ребенка. </a:t>
            </a:r>
          </a:p>
          <a:p>
            <a:endParaRPr lang="ru-RU" sz="2000" dirty="0"/>
          </a:p>
          <a:p>
            <a:r>
              <a:rPr lang="ru-RU" sz="2000" dirty="0"/>
              <a:t>Почти половина родителей часто используют мобильные устройства в поездке, чтобы занять ребенка.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16058156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958">
          <p15:clr>
            <a:srgbClr val="FBAE40"/>
          </p15:clr>
        </p15:guide>
        <p15:guide id="2" pos="347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D3E067E-1DBB-4145-9D45-5CCC6F2B8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365125"/>
            <a:ext cx="11353800" cy="47705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/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54A47D-9C25-4798-A693-50604E7435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3219" y="1088740"/>
            <a:ext cx="11353800" cy="53285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8777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7" r:id="rId8"/>
    <p:sldLayoutId id="2147483658" r:id="rId9"/>
    <p:sldLayoutId id="2147483659" r:id="rId10"/>
    <p:sldLayoutId id="2147483661" r:id="rId11"/>
    <p:sldLayoutId id="2147483662" r:id="rId12"/>
    <p:sldLayoutId id="2147483663" r:id="rId13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500" b="1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svg"/><Relationship Id="rId3" Type="http://schemas.openxmlformats.org/officeDocument/2006/relationships/image" Target="../media/image30.emf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3.emf"/><Relationship Id="rId11" Type="http://schemas.openxmlformats.org/officeDocument/2006/relationships/image" Target="../media/image15.svg"/><Relationship Id="rId5" Type="http://schemas.openxmlformats.org/officeDocument/2006/relationships/image" Target="../media/image32.emf"/><Relationship Id="rId10" Type="http://schemas.openxmlformats.org/officeDocument/2006/relationships/image" Target="../media/image11.png"/><Relationship Id="rId4" Type="http://schemas.openxmlformats.org/officeDocument/2006/relationships/image" Target="../media/image31.emf"/><Relationship Id="rId9" Type="http://schemas.openxmlformats.org/officeDocument/2006/relationships/image" Target="../media/image35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4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5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6.JPG"/><Relationship Id="rId5" Type="http://schemas.openxmlformats.org/officeDocument/2006/relationships/image" Target="../media/image55.JPG"/><Relationship Id="rId4" Type="http://schemas.openxmlformats.org/officeDocument/2006/relationships/image" Target="../media/image45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image" Target="../media/image59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7" Type="http://schemas.openxmlformats.org/officeDocument/2006/relationships/chart" Target="../charts/chart5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svg"/><Relationship Id="rId5" Type="http://schemas.openxmlformats.org/officeDocument/2006/relationships/image" Target="../media/image61.png"/><Relationship Id="rId4" Type="http://schemas.openxmlformats.org/officeDocument/2006/relationships/image" Target="../media/image53.sv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s://kids.kaspersky.ru/" TargetMode="Externa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6.emf"/><Relationship Id="rId7" Type="http://schemas.openxmlformats.org/officeDocument/2006/relationships/image" Target="../media/image10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8.png"/><Relationship Id="rId5" Type="http://schemas.openxmlformats.org/officeDocument/2006/relationships/image" Target="../media/image8.svg"/><Relationship Id="rId4" Type="http://schemas.openxmlformats.org/officeDocument/2006/relationships/image" Target="../media/image7.png"/><Relationship Id="rId9" Type="http://schemas.openxmlformats.org/officeDocument/2006/relationships/image" Target="../media/image12.sv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itunes.apple.com/ru/app/%D1%82%D1%80%D0%B0%D0%BD%D1%81%D1%84%D0%BE%D1%80%D0%BC%D0%B5%D1%80%D1%8B-%D0%B1%D0%B0%D0%BC%D0%B1%D0%BB%D0%B1%D0%B8-%D0%B7%D0%B0%D1%89%D0%B8%D1%82%D0%BD%D0%B8%D0%BA/id1452860405?mt=8" TargetMode="External"/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lay.google.com/store/apps/details?id=com.kaspersky.transformers&amp;hl=en" TargetMode="Externa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7" Type="http://schemas.openxmlformats.org/officeDocument/2006/relationships/image" Target="../media/image1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5.svg"/><Relationship Id="rId5" Type="http://schemas.openxmlformats.org/officeDocument/2006/relationships/image" Target="../media/image11.png"/><Relationship Id="rId4" Type="http://schemas.openxmlformats.org/officeDocument/2006/relationships/image" Target="../media/image10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13" Type="http://schemas.openxmlformats.org/officeDocument/2006/relationships/image" Target="../media/image23.png"/><Relationship Id="rId3" Type="http://schemas.openxmlformats.org/officeDocument/2006/relationships/image" Target="../media/image13.emf"/><Relationship Id="rId7" Type="http://schemas.openxmlformats.org/officeDocument/2006/relationships/image" Target="../media/image17.emf"/><Relationship Id="rId12" Type="http://schemas.openxmlformats.org/officeDocument/2006/relationships/image" Target="../media/image2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emf"/><Relationship Id="rId11" Type="http://schemas.openxmlformats.org/officeDocument/2006/relationships/image" Target="../media/image21.emf"/><Relationship Id="rId5" Type="http://schemas.openxmlformats.org/officeDocument/2006/relationships/image" Target="../media/image15.emf"/><Relationship Id="rId15" Type="http://schemas.openxmlformats.org/officeDocument/2006/relationships/image" Target="../media/image24.jpeg"/><Relationship Id="rId10" Type="http://schemas.openxmlformats.org/officeDocument/2006/relationships/image" Target="../media/image20.emf"/><Relationship Id="rId4" Type="http://schemas.openxmlformats.org/officeDocument/2006/relationships/image" Target="../media/image14.emf"/><Relationship Id="rId9" Type="http://schemas.openxmlformats.org/officeDocument/2006/relationships/image" Target="../media/image19.emf"/><Relationship Id="rId14" Type="http://schemas.openxmlformats.org/officeDocument/2006/relationships/image" Target="../media/image5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7" Type="http://schemas.openxmlformats.org/officeDocument/2006/relationships/image" Target="../media/image30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7.png"/><Relationship Id="rId5" Type="http://schemas.openxmlformats.org/officeDocument/2006/relationships/image" Target="../media/image26.emf"/><Relationship Id="rId4" Type="http://schemas.openxmlformats.org/officeDocument/2006/relationships/image" Target="../media/image25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2ABA0-87F1-4772-8396-96B0C320A6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3218" y="312225"/>
            <a:ext cx="11345563" cy="369332"/>
          </a:xfrm>
        </p:spPr>
        <p:txBody>
          <a:bodyPr/>
          <a:lstStyle/>
          <a:p>
            <a:r>
              <a:rPr lang="ru-RU" sz="1800" b="0" dirty="0" smtClean="0"/>
              <a:t>Социальные риски и риски общения</a:t>
            </a:r>
            <a:endParaRPr lang="ru-RU" sz="180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63BF593-62EB-4512-B430-AC4878531B5F}"/>
              </a:ext>
            </a:extLst>
          </p:cNvPr>
          <p:cNvGrpSpPr/>
          <p:nvPr/>
        </p:nvGrpSpPr>
        <p:grpSpPr>
          <a:xfrm>
            <a:off x="423219" y="1778212"/>
            <a:ext cx="11345563" cy="4387025"/>
            <a:chOff x="423219" y="1756438"/>
            <a:chExt cx="11345562" cy="4387025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3F18F53B-AD4B-44A7-9D77-EED304036C1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9359" y="1756438"/>
              <a:ext cx="9673281" cy="4300835"/>
            </a:xfrm>
            <a:prstGeom prst="rect">
              <a:avLst/>
            </a:prstGeom>
          </p:spPr>
        </p:pic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5823F53E-D691-46D2-9138-C3B2641CD6F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xmlns="" r:embed="rId4"/>
                </a:ext>
              </a:extLst>
            </a:blip>
            <a:stretch>
              <a:fillRect/>
            </a:stretch>
          </p:blipFill>
          <p:spPr>
            <a:xfrm>
              <a:off x="423219" y="6047747"/>
              <a:ext cx="11345562" cy="95716"/>
            </a:xfrm>
            <a:prstGeom prst="rect">
              <a:avLst/>
            </a:prstGeom>
          </p:spPr>
        </p:pic>
      </p:grpSp>
      <p:sp>
        <p:nvSpPr>
          <p:cNvPr id="3" name="TextBox 2"/>
          <p:cNvSpPr txBox="1"/>
          <p:nvPr/>
        </p:nvSpPr>
        <p:spPr>
          <a:xfrm>
            <a:off x="188686" y="6165237"/>
            <a:ext cx="10302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Константин Игнатьев руководитель отдела контентного анализа Лаборатории Касперского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84413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F1981B3-A608-4A32-9CB5-61D432D78C4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47514" y="2406651"/>
            <a:ext cx="7212185" cy="1749231"/>
          </a:xfrm>
        </p:spPr>
        <p:txBody>
          <a:bodyPr/>
          <a:lstStyle/>
          <a:p>
            <a:r>
              <a:rPr lang="ru-RU" dirty="0" smtClean="0"/>
              <a:t>Социальные онлайн риски </a:t>
            </a:r>
          </a:p>
        </p:txBody>
      </p:sp>
    </p:spTree>
    <p:extLst>
      <p:ext uri="{BB962C8B-B14F-4D97-AF65-F5344CB8AC3E}">
        <p14:creationId xmlns:p14="http://schemas.microsoft.com/office/powerpoint/2010/main" val="107932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D5CF43-FB4E-43EB-9B2A-968BBD714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Социальные сети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E4E58C-3D0A-4988-BC7A-72C72571D98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38893" y="1433488"/>
            <a:ext cx="9905626" cy="1477328"/>
          </a:xfrm>
          <a:noFill/>
        </p:spPr>
        <p:txBody>
          <a:bodyPr/>
          <a:lstStyle/>
          <a:p>
            <a:r>
              <a:rPr lang="ru-RU" sz="1800" dirty="0">
                <a:solidFill>
                  <a:srgbClr val="00A88E"/>
                </a:solidFill>
                <a:latin typeface="+mj-lt"/>
              </a:rPr>
              <a:t>У 4</a:t>
            </a:r>
            <a:r>
              <a:rPr lang="en-US" sz="1800" dirty="0">
                <a:solidFill>
                  <a:srgbClr val="00A88E"/>
                </a:solidFill>
                <a:latin typeface="+mj-lt"/>
              </a:rPr>
              <a:t>3</a:t>
            </a:r>
            <a:r>
              <a:rPr lang="ru-RU" sz="1800" dirty="0">
                <a:solidFill>
                  <a:srgbClr val="00A88E"/>
                </a:solidFill>
                <a:latin typeface="+mj-lt"/>
              </a:rPr>
              <a:t>% детей </a:t>
            </a:r>
            <a:r>
              <a:rPr lang="ru-RU" sz="1800" dirty="0"/>
              <a:t>в младшей школе уже есть страница в </a:t>
            </a:r>
            <a:r>
              <a:rPr lang="ru-RU" sz="1800" dirty="0" err="1"/>
              <a:t>соцсетях</a:t>
            </a:r>
            <a:r>
              <a:rPr lang="ru-RU" sz="1800" dirty="0"/>
              <a:t>. Среди старшеклассников этот показатель возрастает до </a:t>
            </a:r>
            <a:r>
              <a:rPr lang="ru-RU" sz="1800" dirty="0">
                <a:solidFill>
                  <a:srgbClr val="00A88E"/>
                </a:solidFill>
                <a:latin typeface="+mj-lt"/>
              </a:rPr>
              <a:t>9</a:t>
            </a:r>
            <a:r>
              <a:rPr lang="en-US" sz="1800" dirty="0">
                <a:solidFill>
                  <a:srgbClr val="00A88E"/>
                </a:solidFill>
                <a:latin typeface="+mj-lt"/>
              </a:rPr>
              <a:t>5</a:t>
            </a:r>
            <a:r>
              <a:rPr lang="ru-RU" sz="1800" dirty="0">
                <a:solidFill>
                  <a:srgbClr val="00A88E"/>
                </a:solidFill>
                <a:latin typeface="+mj-lt"/>
              </a:rPr>
              <a:t>%</a:t>
            </a:r>
            <a:r>
              <a:rPr lang="ru-RU" sz="1800" dirty="0"/>
              <a:t>.</a:t>
            </a:r>
          </a:p>
          <a:p>
            <a:endParaRPr lang="ru-RU" sz="1800" dirty="0"/>
          </a:p>
          <a:p>
            <a:r>
              <a:rPr lang="ru-RU" sz="1800" b="1" dirty="0">
                <a:latin typeface="+mj-lt"/>
              </a:rPr>
              <a:t>Почти </a:t>
            </a:r>
            <a:r>
              <a:rPr lang="ru-RU" sz="1800" b="1" dirty="0">
                <a:solidFill>
                  <a:srgbClr val="00A88E"/>
                </a:solidFill>
                <a:latin typeface="+mj-lt"/>
              </a:rPr>
              <a:t>половина</a:t>
            </a:r>
            <a:r>
              <a:rPr lang="ru-RU" sz="1800" b="1" dirty="0">
                <a:latin typeface="+mj-lt"/>
              </a:rPr>
              <a:t> школьников признались, что знакомятся</a:t>
            </a:r>
            <a:r>
              <a:rPr lang="en-US" sz="1800" b="1" dirty="0">
                <a:latin typeface="+mj-lt"/>
              </a:rPr>
              <a:t/>
            </a:r>
            <a:br>
              <a:rPr lang="en-US" sz="1800" b="1" dirty="0">
                <a:latin typeface="+mj-lt"/>
              </a:rPr>
            </a:br>
            <a:r>
              <a:rPr lang="ru-RU" sz="1800" b="1" dirty="0">
                <a:latin typeface="+mj-lt"/>
              </a:rPr>
              <a:t>с новыми людьми в социальных сетях. </a:t>
            </a:r>
            <a:endParaRPr lang="en-US" sz="1800" b="1" dirty="0">
              <a:latin typeface="+mj-lt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DB9893-2493-4077-B862-4ABE8C8F22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ru-RU" dirty="0"/>
              <a:t>Взрослые и дети в цифровом мире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77002F-2620-47C6-9389-DC4D7B040F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652B60-3086-4BD3-8E82-9D00790DFF71}" type="slidenum">
              <a:rPr lang="ru-RU" smtClean="0"/>
              <a:pPr/>
              <a:t>11</a:t>
            </a:fld>
            <a:endParaRPr lang="ru-RU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DDAB2D5-A9AA-4D5E-9D00-BA89EA020D9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77" y="1523428"/>
            <a:ext cx="524728" cy="432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D9384F1-E640-4BE4-B44D-5C0B9C451FD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799" y="3536600"/>
            <a:ext cx="527885" cy="47495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A0EE26E-32CF-48F3-B808-32707FF095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180" y="4898980"/>
            <a:ext cx="461123" cy="41175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5F39F7A-A454-40AE-85CC-FF02FD3DFC8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180" y="2301309"/>
            <a:ext cx="461123" cy="474957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1002D894-A17C-437E-A155-C9B61558ABC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69901" y="5813952"/>
            <a:ext cx="469680" cy="540132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CCA67516-CFAF-4EBB-A964-32EA444D9E20}"/>
              </a:ext>
            </a:extLst>
          </p:cNvPr>
          <p:cNvGrpSpPr/>
          <p:nvPr/>
        </p:nvGrpSpPr>
        <p:grpSpPr>
          <a:xfrm>
            <a:off x="7628880" y="2726983"/>
            <a:ext cx="3939233" cy="3617078"/>
            <a:chOff x="6694586" y="1395851"/>
            <a:chExt cx="5171040" cy="4748146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65F1637F-9589-4CA4-B9E5-D04542DA4A5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5448" y="1395851"/>
              <a:ext cx="4909316" cy="4658229"/>
            </a:xfrm>
            <a:prstGeom prst="rect">
              <a:avLst/>
            </a:prstGeom>
          </p:spPr>
        </p:pic>
        <p:pic>
          <p:nvPicPr>
            <p:cNvPr id="15" name="Graphic 14">
              <a:extLst>
                <a:ext uri="{FF2B5EF4-FFF2-40B4-BE49-F238E27FC236}">
                  <a16:creationId xmlns:a16="http://schemas.microsoft.com/office/drawing/2014/main" id="{D96E8D09-684C-4706-9DEF-6B254D12F05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6694586" y="6046797"/>
              <a:ext cx="5171040" cy="97200"/>
            </a:xfrm>
            <a:prstGeom prst="rect">
              <a:avLst/>
            </a:prstGeom>
          </p:spPr>
        </p:pic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AD3C348F-E01B-4436-8D26-C15DFE6FD120}"/>
              </a:ext>
            </a:extLst>
          </p:cNvPr>
          <p:cNvSpPr/>
          <p:nvPr/>
        </p:nvSpPr>
        <p:spPr>
          <a:xfrm>
            <a:off x="1185052" y="3031227"/>
            <a:ext cx="637999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b="1" spc="-10" dirty="0">
                <a:solidFill>
                  <a:srgbClr val="00A88E"/>
                </a:solidFill>
                <a:latin typeface="Museo Sans Cyrl 700"/>
              </a:rPr>
              <a:t>Больше половины </a:t>
            </a:r>
            <a:r>
              <a:rPr lang="ru-RU" b="1" spc="-10" dirty="0">
                <a:solidFill>
                  <a:srgbClr val="000000"/>
                </a:solidFill>
                <a:latin typeface="Museo Sans Cyrl 700"/>
              </a:rPr>
              <a:t>школьников в социальных сетях получают </a:t>
            </a:r>
            <a:r>
              <a:rPr lang="ru-RU" spc="-10" dirty="0">
                <a:solidFill>
                  <a:srgbClr val="000000"/>
                </a:solidFill>
              </a:rPr>
              <a:t>приглашения дружить от незнакомых </a:t>
            </a:r>
            <a:r>
              <a:rPr lang="ru-RU" dirty="0">
                <a:solidFill>
                  <a:srgbClr val="000000"/>
                </a:solidFill>
              </a:rPr>
              <a:t>людей. При этом вне зависимости от возраста </a:t>
            </a:r>
            <a:r>
              <a:rPr lang="ru-RU" dirty="0">
                <a:solidFill>
                  <a:srgbClr val="00A88E"/>
                </a:solidFill>
                <a:latin typeface="Museo Sans Cyrl 700"/>
              </a:rPr>
              <a:t>34% из этих школьников </a:t>
            </a:r>
            <a:r>
              <a:rPr lang="ru-RU" dirty="0">
                <a:solidFill>
                  <a:srgbClr val="000000"/>
                </a:solidFill>
              </a:rPr>
              <a:t>получают приглашения от незнакомых взрослых. </a:t>
            </a:r>
          </a:p>
          <a:p>
            <a:pPr lvl="0"/>
            <a:endParaRPr lang="ru-RU" dirty="0">
              <a:solidFill>
                <a:srgbClr val="000000"/>
              </a:solidFill>
            </a:endParaRPr>
          </a:p>
          <a:p>
            <a:pPr lvl="0"/>
            <a:r>
              <a:rPr lang="ru-RU" dirty="0" smtClean="0">
                <a:solidFill>
                  <a:srgbClr val="000000"/>
                </a:solidFill>
              </a:rPr>
              <a:t>Почти </a:t>
            </a:r>
            <a:r>
              <a:rPr lang="ru-RU" dirty="0">
                <a:solidFill>
                  <a:srgbClr val="00A88E"/>
                </a:solidFill>
                <a:latin typeface="Museo Sans Cyrl 700"/>
              </a:rPr>
              <a:t>40%   детей  </a:t>
            </a:r>
            <a:r>
              <a:rPr lang="ru-RU" dirty="0">
                <a:solidFill>
                  <a:srgbClr val="000000"/>
                </a:solidFill>
              </a:rPr>
              <a:t>отметили, что отправлять сообщения и оставлять записи на их стене в социальной сети может кто угодно. </a:t>
            </a:r>
          </a:p>
          <a:p>
            <a:pPr lvl="0"/>
            <a:endParaRPr lang="ru-RU" dirty="0">
              <a:solidFill>
                <a:srgbClr val="000000"/>
              </a:solidFill>
            </a:endParaRPr>
          </a:p>
          <a:p>
            <a:pPr lvl="0"/>
            <a:r>
              <a:rPr lang="ru-RU" b="1" dirty="0">
                <a:solidFill>
                  <a:srgbClr val="00A88E"/>
                </a:solidFill>
                <a:latin typeface="Museo Sans Cyrl 700"/>
              </a:rPr>
              <a:t>Больше трети </a:t>
            </a:r>
            <a:r>
              <a:rPr lang="ru-RU" dirty="0">
                <a:solidFill>
                  <a:srgbClr val="000000"/>
                </a:solidFill>
              </a:rPr>
              <a:t>детей встречались с людьми, с которыми познакомились в социальных сетях.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1145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5FA95-EB8F-41BA-B442-6DD773BE1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Социальные сети: реакция родителей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EC9E24-EF2A-43EE-9AF1-84DABCAC19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ru-RU" dirty="0"/>
              <a:t>Взрослые и дети в цифровом мире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CA18EC-E3F1-432F-B873-33E74F6B51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652B60-3086-4BD3-8E82-9D00790DFF71}" type="slidenum">
              <a:rPr lang="ru-RU" smtClean="0"/>
              <a:pPr/>
              <a:t>12</a:t>
            </a:fld>
            <a:endParaRPr lang="ru-RU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F2C75C6C-C8DF-4F99-A7D8-5A0D9DFF089D}"/>
              </a:ext>
            </a:extLst>
          </p:cNvPr>
          <p:cNvSpPr txBox="1">
            <a:spLocks/>
          </p:cNvSpPr>
          <p:nvPr/>
        </p:nvSpPr>
        <p:spPr>
          <a:xfrm>
            <a:off x="1122270" y="856389"/>
            <a:ext cx="10313668" cy="1200329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>
                <a:solidFill>
                  <a:srgbClr val="00A88E"/>
                </a:solidFill>
                <a:latin typeface="+mj-lt"/>
              </a:rPr>
              <a:t>Треть родителей настораживает </a:t>
            </a:r>
            <a:r>
              <a:rPr lang="ru-RU" sz="1800" dirty="0" smtClean="0"/>
              <a:t>что-то</a:t>
            </a:r>
            <a:r>
              <a:rPr lang="ru-RU" sz="1800" dirty="0"/>
              <a:t>,</a:t>
            </a:r>
            <a:r>
              <a:rPr lang="ru-RU" sz="1800" dirty="0" smtClean="0"/>
              <a:t> </a:t>
            </a:r>
            <a:r>
              <a:rPr lang="ru-RU" sz="1800" dirty="0"/>
              <a:t>связанное с социальными сетями. В основном им не нравятся или тревожат </a:t>
            </a:r>
            <a:r>
              <a:rPr lang="ru-RU" sz="1800" b="1" dirty="0">
                <a:latin typeface="+mj-lt"/>
              </a:rPr>
              <a:t>люди</a:t>
            </a:r>
            <a:r>
              <a:rPr lang="ru-RU" sz="1800" dirty="0"/>
              <a:t>, с которыми ребенок общается. На втором месте </a:t>
            </a:r>
            <a:r>
              <a:rPr lang="ru-RU" sz="1800" b="1" dirty="0">
                <a:latin typeface="+mj-lt"/>
              </a:rPr>
              <a:t>посты</a:t>
            </a:r>
            <a:r>
              <a:rPr lang="ru-RU" sz="1800" dirty="0"/>
              <a:t>, которые ребенок публикует / «шарит», а на </a:t>
            </a:r>
            <a:r>
              <a:rPr lang="ru-RU" sz="1800" dirty="0" smtClean="0"/>
              <a:t>третьем </a:t>
            </a:r>
            <a:r>
              <a:rPr lang="ru-RU" sz="1800" dirty="0"/>
              <a:t>- </a:t>
            </a:r>
            <a:r>
              <a:rPr lang="ru-RU" sz="1800" b="1" dirty="0">
                <a:latin typeface="+mj-lt"/>
              </a:rPr>
              <a:t>паблики</a:t>
            </a:r>
            <a:r>
              <a:rPr lang="ru-RU" sz="1800" dirty="0"/>
              <a:t>, на которые ребенок подписан.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E9CFA00-D20D-474B-82CE-A3B093C677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463" y="944563"/>
            <a:ext cx="442832" cy="540000"/>
          </a:xfrm>
          <a:prstGeom prst="rect">
            <a:avLst/>
          </a:prstGeom>
        </p:spPr>
      </p:pic>
      <p:grpSp>
        <p:nvGrpSpPr>
          <p:cNvPr id="45" name="Group 44" hidden="1">
            <a:extLst>
              <a:ext uri="{FF2B5EF4-FFF2-40B4-BE49-F238E27FC236}">
                <a16:creationId xmlns:a16="http://schemas.microsoft.com/office/drawing/2014/main" id="{CDBC5B1F-2E6E-4079-AE79-DBC9826CB290}"/>
              </a:ext>
            </a:extLst>
          </p:cNvPr>
          <p:cNvGrpSpPr/>
          <p:nvPr/>
        </p:nvGrpSpPr>
        <p:grpSpPr>
          <a:xfrm>
            <a:off x="54128" y="2509176"/>
            <a:ext cx="6232372" cy="4089308"/>
            <a:chOff x="54128" y="2509176"/>
            <a:chExt cx="6232372" cy="4089308"/>
          </a:xfrm>
        </p:grpSpPr>
        <p:graphicFrame>
          <p:nvGraphicFramePr>
            <p:cNvPr id="12" name="Chart 11">
              <a:extLst>
                <a:ext uri="{FF2B5EF4-FFF2-40B4-BE49-F238E27FC236}">
                  <a16:creationId xmlns:a16="http://schemas.microsoft.com/office/drawing/2014/main" id="{02B3C674-A6FC-416D-8DCC-F11E14ED4B93}"/>
                </a:ext>
              </a:extLst>
            </p:cNvPr>
            <p:cNvGraphicFramePr/>
            <p:nvPr>
              <p:extLst/>
            </p:nvPr>
          </p:nvGraphicFramePr>
          <p:xfrm>
            <a:off x="1578129" y="2660991"/>
            <a:ext cx="3184370" cy="322225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6D22B2EA-1610-4F94-AD45-65E5806EC5C2}"/>
                </a:ext>
              </a:extLst>
            </p:cNvPr>
            <p:cNvGrpSpPr/>
            <p:nvPr/>
          </p:nvGrpSpPr>
          <p:grpSpPr>
            <a:xfrm>
              <a:off x="4222206" y="2509176"/>
              <a:ext cx="2064294" cy="1153065"/>
              <a:chOff x="4222206" y="2509176"/>
              <a:chExt cx="2064294" cy="1153065"/>
            </a:xfrm>
          </p:grpSpPr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6A3AB906-B6DD-4916-9276-C39957E6FA8F}"/>
                  </a:ext>
                </a:extLst>
              </p:cNvPr>
              <p:cNvGrpSpPr/>
              <p:nvPr/>
            </p:nvGrpSpPr>
            <p:grpSpPr>
              <a:xfrm>
                <a:off x="4222206" y="3150612"/>
                <a:ext cx="1953342" cy="511629"/>
                <a:chOff x="4557486" y="2917371"/>
                <a:chExt cx="1953342" cy="511629"/>
              </a:xfrm>
            </p:grpSpPr>
            <p:cxnSp>
              <p:nvCxnSpPr>
                <p:cNvPr id="24" name="Straight Connector 23">
                  <a:extLst>
                    <a:ext uri="{FF2B5EF4-FFF2-40B4-BE49-F238E27FC236}">
                      <a16:creationId xmlns:a16="http://schemas.microsoft.com/office/drawing/2014/main" id="{E9D11BE0-8E82-4C03-8B0F-2EACEBD2F6E3}"/>
                    </a:ext>
                  </a:extLst>
                </p:cNvPr>
                <p:cNvCxnSpPr/>
                <p:nvPr/>
              </p:nvCxnSpPr>
              <p:spPr>
                <a:xfrm flipV="1">
                  <a:off x="4557486" y="2917371"/>
                  <a:ext cx="511629" cy="511629"/>
                </a:xfrm>
                <a:prstGeom prst="line">
                  <a:avLst/>
                </a:prstGeom>
                <a:ln w="19050" cap="rnd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4">
                  <a:extLst>
                    <a:ext uri="{FF2B5EF4-FFF2-40B4-BE49-F238E27FC236}">
                      <a16:creationId xmlns:a16="http://schemas.microsoft.com/office/drawing/2014/main" id="{63962405-5236-459C-A113-F51B47755A2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069115" y="2917371"/>
                  <a:ext cx="1441713" cy="1"/>
                </a:xfrm>
                <a:prstGeom prst="line">
                  <a:avLst/>
                </a:prstGeom>
                <a:ln w="19050" cap="rnd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5B0D3427-A525-439D-AEA5-9778497168CE}"/>
                  </a:ext>
                </a:extLst>
              </p:cNvPr>
              <p:cNvSpPr/>
              <p:nvPr/>
            </p:nvSpPr>
            <p:spPr>
              <a:xfrm>
                <a:off x="4667457" y="2509176"/>
                <a:ext cx="1619043" cy="1015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200" b="1" dirty="0">
                    <a:solidFill>
                      <a:srgbClr val="FF0000"/>
                    </a:solidFill>
                    <a:latin typeface="+mj-lt"/>
                  </a:rPr>
                  <a:t>Не общаются с детьми в социальных сетях и не «дружат» с ними</a:t>
                </a:r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37D71C54-E68D-40CF-806C-89B34C8E0E54}"/>
                </a:ext>
              </a:extLst>
            </p:cNvPr>
            <p:cNvGrpSpPr/>
            <p:nvPr/>
          </p:nvGrpSpPr>
          <p:grpSpPr>
            <a:xfrm>
              <a:off x="2860040" y="5398155"/>
              <a:ext cx="3208354" cy="1200329"/>
              <a:chOff x="2860040" y="5398155"/>
              <a:chExt cx="3208354" cy="1200329"/>
            </a:xfrm>
          </p:grpSpPr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73885A2D-D925-42AD-97D8-040BF060EF00}"/>
                  </a:ext>
                </a:extLst>
              </p:cNvPr>
              <p:cNvGrpSpPr/>
              <p:nvPr/>
            </p:nvGrpSpPr>
            <p:grpSpPr>
              <a:xfrm>
                <a:off x="2860040" y="5547868"/>
                <a:ext cx="1542273" cy="511629"/>
                <a:chOff x="3195320" y="2821537"/>
                <a:chExt cx="1542273" cy="511629"/>
              </a:xfrm>
            </p:grpSpPr>
            <p:cxnSp>
              <p:nvCxnSpPr>
                <p:cNvPr id="31" name="Straight Connector 30">
                  <a:extLst>
                    <a:ext uri="{FF2B5EF4-FFF2-40B4-BE49-F238E27FC236}">
                      <a16:creationId xmlns:a16="http://schemas.microsoft.com/office/drawing/2014/main" id="{3551B20D-7E5E-4AE0-9B1B-9C875F68857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3195320" y="2821537"/>
                  <a:ext cx="511629" cy="511629"/>
                </a:xfrm>
                <a:prstGeom prst="line">
                  <a:avLst/>
                </a:prstGeom>
                <a:ln w="19050" cap="rnd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>
                  <a:extLst>
                    <a:ext uri="{FF2B5EF4-FFF2-40B4-BE49-F238E27FC236}">
                      <a16:creationId xmlns:a16="http://schemas.microsoft.com/office/drawing/2014/main" id="{541A0089-854C-4B1B-8709-5093A09C783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3706949" y="3316819"/>
                  <a:ext cx="1030644" cy="1"/>
                </a:xfrm>
                <a:prstGeom prst="line">
                  <a:avLst/>
                </a:prstGeom>
                <a:ln w="19050" cap="rnd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C9E3577A-EF1C-4424-99F6-BD1C7CFF859E}"/>
                  </a:ext>
                </a:extLst>
              </p:cNvPr>
              <p:cNvSpPr/>
              <p:nvPr/>
            </p:nvSpPr>
            <p:spPr>
              <a:xfrm>
                <a:off x="4449351" y="5398155"/>
                <a:ext cx="1619043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200" b="1" dirty="0">
                    <a:solidFill>
                      <a:srgbClr val="FF0000"/>
                    </a:solidFill>
                    <a:latin typeface="+mj-lt"/>
                  </a:rPr>
                  <a:t>Не знают, какая информация размещена в открытом доступе на странице ребенка</a:t>
                </a:r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B7A90FB4-049C-4F20-8E1B-2E6B39373A94}"/>
                </a:ext>
              </a:extLst>
            </p:cNvPr>
            <p:cNvGrpSpPr/>
            <p:nvPr/>
          </p:nvGrpSpPr>
          <p:grpSpPr>
            <a:xfrm>
              <a:off x="54128" y="2880241"/>
              <a:ext cx="1927981" cy="1060388"/>
              <a:chOff x="54128" y="2880241"/>
              <a:chExt cx="1927981" cy="1060388"/>
            </a:xfrm>
          </p:grpSpPr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EC1FB4ED-8229-415A-A5E8-FAB19714CB02}"/>
                  </a:ext>
                </a:extLst>
              </p:cNvPr>
              <p:cNvGrpSpPr/>
              <p:nvPr/>
            </p:nvGrpSpPr>
            <p:grpSpPr>
              <a:xfrm>
                <a:off x="226946" y="3524042"/>
                <a:ext cx="1755163" cy="416587"/>
                <a:chOff x="4856225" y="3012414"/>
                <a:chExt cx="1755163" cy="416587"/>
              </a:xfrm>
            </p:grpSpPr>
            <p:cxnSp>
              <p:nvCxnSpPr>
                <p:cNvPr id="37" name="Straight Connector 36">
                  <a:extLst>
                    <a:ext uri="{FF2B5EF4-FFF2-40B4-BE49-F238E27FC236}">
                      <a16:creationId xmlns:a16="http://schemas.microsoft.com/office/drawing/2014/main" id="{88725562-7CD7-49D8-9288-85E8054178A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194801" y="3012414"/>
                  <a:ext cx="416587" cy="416587"/>
                </a:xfrm>
                <a:prstGeom prst="line">
                  <a:avLst/>
                </a:prstGeom>
                <a:ln w="19050" cap="rnd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>
                  <a:extLst>
                    <a:ext uri="{FF2B5EF4-FFF2-40B4-BE49-F238E27FC236}">
                      <a16:creationId xmlns:a16="http://schemas.microsoft.com/office/drawing/2014/main" id="{CF8536E4-47C4-4C53-B862-B362DC2D026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856225" y="3012414"/>
                  <a:ext cx="1344879" cy="1"/>
                </a:xfrm>
                <a:prstGeom prst="line">
                  <a:avLst/>
                </a:prstGeom>
                <a:ln w="19050" cap="rnd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9301846C-D6D3-4CB9-89A9-7FDE45A6BBCE}"/>
                  </a:ext>
                </a:extLst>
              </p:cNvPr>
              <p:cNvSpPr/>
              <p:nvPr/>
            </p:nvSpPr>
            <p:spPr>
              <a:xfrm>
                <a:off x="54128" y="2880241"/>
                <a:ext cx="1619043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/>
                <a:r>
                  <a:rPr lang="ru-RU" sz="1200" b="1" dirty="0">
                    <a:solidFill>
                      <a:srgbClr val="FF0000"/>
                    </a:solidFill>
                    <a:latin typeface="+mj-lt"/>
                  </a:rPr>
                  <a:t>Не заходят на страницу ребёнка в соцсетях</a:t>
                </a:r>
              </a:p>
            </p:txBody>
          </p:sp>
        </p:grpSp>
      </p:grpSp>
      <p:sp>
        <p:nvSpPr>
          <p:cNvPr id="3" name="Rectangle 2"/>
          <p:cNvSpPr/>
          <p:nvPr/>
        </p:nvSpPr>
        <p:spPr>
          <a:xfrm>
            <a:off x="3442126" y="4573522"/>
            <a:ext cx="5673956" cy="1756992"/>
          </a:xfrm>
          <a:prstGeom prst="rect">
            <a:avLst/>
          </a:prstGeom>
          <a:ln w="38100">
            <a:solidFill>
              <a:srgbClr val="C00000"/>
            </a:solidFill>
          </a:ln>
        </p:spPr>
        <p:txBody>
          <a:bodyPr wrap="square" lIns="108000" tIns="108000" rIns="108000" bIns="108000">
            <a:spAutoFit/>
          </a:bodyPr>
          <a:lstStyle/>
          <a:p>
            <a:pPr algn="ctr"/>
            <a:r>
              <a:rPr lang="ru-RU" sz="2000" dirty="0">
                <a:latin typeface="+mj-lt"/>
              </a:rPr>
              <a:t>Как отметили родители:</a:t>
            </a:r>
          </a:p>
          <a:p>
            <a:pPr algn="ctr"/>
            <a:endParaRPr lang="ru-RU" sz="2000" dirty="0">
              <a:latin typeface="+mj-lt"/>
            </a:endParaRPr>
          </a:p>
          <a:p>
            <a:pPr algn="ctr"/>
            <a:r>
              <a:rPr lang="ru-RU" sz="2000" dirty="0">
                <a:latin typeface="+mj-lt"/>
              </a:rPr>
              <a:t>к</a:t>
            </a:r>
            <a:r>
              <a:rPr lang="ru-RU" sz="2000" dirty="0" smtClean="0">
                <a:latin typeface="+mj-lt"/>
              </a:rPr>
              <a:t> </a:t>
            </a:r>
            <a:r>
              <a:rPr lang="ru-RU" sz="2000" dirty="0">
                <a:solidFill>
                  <a:srgbClr val="C00000"/>
                </a:solidFill>
                <a:latin typeface="+mj-lt"/>
              </a:rPr>
              <a:t>11</a:t>
            </a:r>
            <a:r>
              <a:rPr lang="en-US" sz="2000" dirty="0">
                <a:solidFill>
                  <a:srgbClr val="C00000"/>
                </a:solidFill>
                <a:latin typeface="+mj-lt"/>
              </a:rPr>
              <a:t>% </a:t>
            </a:r>
            <a:r>
              <a:rPr lang="ru-RU" sz="2000" dirty="0">
                <a:solidFill>
                  <a:srgbClr val="C00000"/>
                </a:solidFill>
                <a:latin typeface="+mj-lt"/>
              </a:rPr>
              <a:t>детей </a:t>
            </a:r>
            <a:r>
              <a:rPr lang="ru-RU" sz="2000" dirty="0">
                <a:latin typeface="+mj-lt"/>
              </a:rPr>
              <a:t>в возрасте 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11-14 лет</a:t>
            </a:r>
            <a:r>
              <a:rPr lang="ru-RU" sz="2000" dirty="0">
                <a:latin typeface="+mj-lt"/>
              </a:rPr>
              <a:t> </a:t>
            </a:r>
            <a:endParaRPr lang="en-US" sz="2000" dirty="0" smtClean="0">
              <a:latin typeface="+mj-lt"/>
            </a:endParaRPr>
          </a:p>
          <a:p>
            <a:pPr algn="ctr"/>
            <a:r>
              <a:rPr lang="ru-RU" sz="2000" dirty="0" smtClean="0">
                <a:latin typeface="+mj-lt"/>
              </a:rPr>
              <a:t>за </a:t>
            </a:r>
            <a:r>
              <a:rPr lang="ru-RU" sz="2000" dirty="0">
                <a:latin typeface="+mj-lt"/>
              </a:rPr>
              <a:t>последний год пытались «втереться </a:t>
            </a:r>
            <a:endParaRPr lang="en-US" sz="2000" dirty="0" smtClean="0">
              <a:latin typeface="+mj-lt"/>
            </a:endParaRPr>
          </a:p>
          <a:p>
            <a:pPr algn="ctr"/>
            <a:r>
              <a:rPr lang="ru-RU" sz="2000" dirty="0" smtClean="0">
                <a:latin typeface="+mj-lt"/>
              </a:rPr>
              <a:t>в </a:t>
            </a:r>
            <a:r>
              <a:rPr lang="ru-RU" sz="2000" dirty="0">
                <a:latin typeface="+mj-lt"/>
              </a:rPr>
              <a:t>доверие» незнакомые взрослые.</a:t>
            </a:r>
          </a:p>
        </p:txBody>
      </p:sp>
      <p:graphicFrame>
        <p:nvGraphicFramePr>
          <p:cNvPr id="35" name="Chart 10">
            <a:extLst>
              <a:ext uri="{FF2B5EF4-FFF2-40B4-BE49-F238E27FC236}">
                <a16:creationId xmlns:a16="http://schemas.microsoft.com/office/drawing/2014/main" id="{083C10FE-EBA8-44ED-A8E3-AC673FDA3E4A}"/>
              </a:ext>
            </a:extLst>
          </p:cNvPr>
          <p:cNvGraphicFramePr/>
          <p:nvPr>
            <p:extLst/>
          </p:nvPr>
        </p:nvGraphicFramePr>
        <p:xfrm>
          <a:off x="1773815" y="2100483"/>
          <a:ext cx="9288857" cy="2256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787870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D5CF43-FB4E-43EB-9B2A-968BBD714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Социальные сети, угрозы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4DB9893-2493-4077-B862-4ABE8C8F22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ru-RU"/>
              <a:t>Взрослые и дети в цифровом мире</a:t>
            </a:r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77002F-2620-47C6-9389-DC4D7B040F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652B60-3086-4BD3-8E82-9D00790DFF71}" type="slidenum">
              <a:rPr lang="ru-RU" smtClean="0"/>
              <a:pPr/>
              <a:t>13</a:t>
            </a:fld>
            <a:endParaRPr lang="ru-RU" dirty="0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19" y="1060403"/>
            <a:ext cx="2540131" cy="2540131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3555071" y="1548774"/>
            <a:ext cx="4385280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ctr">
              <a:buFont typeface="Arial" panose="020B0604020202020204" pitchFamily="34" charset="0"/>
              <a:buChar char="•"/>
            </a:pPr>
            <a:r>
              <a:rPr lang="ru-RU" sz="2000" b="1" dirty="0" smtClean="0"/>
              <a:t>Овершеринг</a:t>
            </a:r>
          </a:p>
          <a:p>
            <a:pPr marL="285750" indent="-285750" fontAlgn="ctr">
              <a:buFont typeface="Arial" panose="020B0604020202020204" pitchFamily="34" charset="0"/>
              <a:buChar char="•"/>
            </a:pPr>
            <a:r>
              <a:rPr lang="ru-RU" sz="2000" b="1" dirty="0"/>
              <a:t>Секстинг</a:t>
            </a:r>
          </a:p>
          <a:p>
            <a:pPr marL="285750" indent="-285750" fontAlgn="ctr">
              <a:buFont typeface="Arial" panose="020B0604020202020204" pitchFamily="34" charset="0"/>
              <a:buChar char="•"/>
            </a:pPr>
            <a:r>
              <a:rPr lang="ru-RU" sz="2000" b="1" dirty="0" smtClean="0"/>
              <a:t>Кибербуллинг</a:t>
            </a:r>
            <a:endParaRPr lang="ru-RU" sz="2000" b="1" dirty="0"/>
          </a:p>
          <a:p>
            <a:pPr marL="285750" indent="-285750" fontAlgn="ctr">
              <a:buFont typeface="Arial" panose="020B0604020202020204" pitchFamily="34" charset="0"/>
              <a:buChar char="•"/>
            </a:pPr>
            <a:r>
              <a:rPr lang="ru-RU" sz="2000" b="1" dirty="0" smtClean="0"/>
              <a:t>Вписки</a:t>
            </a:r>
            <a:endParaRPr lang="ru-RU" sz="2000" b="1" dirty="0"/>
          </a:p>
          <a:p>
            <a:pPr marL="285750" indent="-285750" fontAlgn="ctr">
              <a:buFont typeface="Arial" panose="020B0604020202020204" pitchFamily="34" charset="0"/>
              <a:buChar char="•"/>
            </a:pPr>
            <a:r>
              <a:rPr lang="ru-RU" sz="2000" b="1" dirty="0" smtClean="0"/>
              <a:t>Секты</a:t>
            </a:r>
            <a:endParaRPr lang="ru-RU" sz="2000" b="1" dirty="0"/>
          </a:p>
          <a:p>
            <a:pPr marL="285750" indent="-285750" fontAlgn="ctr">
              <a:buFont typeface="Arial" panose="020B0604020202020204" pitchFamily="34" charset="0"/>
              <a:buChar char="•"/>
            </a:pPr>
            <a:r>
              <a:rPr lang="ru-RU" sz="2000" b="1" dirty="0"/>
              <a:t>Наркотики</a:t>
            </a:r>
          </a:p>
          <a:p>
            <a:pPr marL="285750" indent="-285750" fontAlgn="ctr">
              <a:buFont typeface="Arial" panose="020B0604020202020204" pitchFamily="34" charset="0"/>
              <a:buChar char="•"/>
            </a:pPr>
            <a:r>
              <a:rPr lang="ru-RU" sz="2000" b="1" dirty="0" smtClean="0"/>
              <a:t>Педофилы</a:t>
            </a:r>
            <a:r>
              <a:rPr lang="ru-RU" sz="2000" b="1" dirty="0"/>
              <a:t>, ищущие встречи</a:t>
            </a:r>
          </a:p>
          <a:p>
            <a:pPr marL="285750" indent="-285750" fontAlgn="ctr">
              <a:buFont typeface="Arial" panose="020B0604020202020204" pitchFamily="34" charset="0"/>
              <a:buChar char="•"/>
            </a:pPr>
            <a:r>
              <a:rPr lang="ru-RU" sz="2000" b="1" dirty="0"/>
              <a:t>Педофилы в поисках </a:t>
            </a:r>
            <a:r>
              <a:rPr lang="ru-RU" sz="2000" b="1" dirty="0" smtClean="0"/>
              <a:t>контента</a:t>
            </a:r>
            <a:endParaRPr lang="ru-RU" sz="2000" b="1" dirty="0"/>
          </a:p>
          <a:p>
            <a:pPr fontAlgn="ctr"/>
            <a:endParaRPr lang="ru-RU" b="1" dirty="0"/>
          </a:p>
          <a:p>
            <a:pPr fontAlgn="ctr"/>
            <a:r>
              <a:rPr lang="ru-RU" dirty="0"/>
              <a:t>…</a:t>
            </a:r>
          </a:p>
          <a:p>
            <a:pPr fontAlgn="ctr"/>
            <a:endParaRPr lang="ru-RU" dirty="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4F34D8EF-E184-4609-84A5-62BF031C6B30}"/>
              </a:ext>
            </a:extLst>
          </p:cNvPr>
          <p:cNvSpPr txBox="1">
            <a:spLocks/>
          </p:cNvSpPr>
          <p:nvPr/>
        </p:nvSpPr>
        <p:spPr>
          <a:xfrm>
            <a:off x="8175741" y="556195"/>
            <a:ext cx="3804224" cy="1246495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70% </a:t>
            </a:r>
            <a:r>
              <a:rPr lang="ru-RU" dirty="0"/>
              <a:t>школьников получают приглашения дружить от незнакомых людей.</a:t>
            </a:r>
          </a:p>
          <a:p>
            <a:r>
              <a:rPr lang="ru-RU" dirty="0"/>
              <a:t>При этом </a:t>
            </a:r>
            <a:r>
              <a:rPr lang="ru-RU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18%</a:t>
            </a:r>
            <a:r>
              <a:rPr lang="ru-RU" dirty="0"/>
              <a:t> школьников получают приглашения от незнакомых </a:t>
            </a:r>
            <a:r>
              <a:rPr lang="ru-RU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взрослых</a:t>
            </a:r>
            <a:r>
              <a:rPr lang="ru-RU" dirty="0"/>
              <a:t>.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A07700BD-C0C8-4A3E-93C3-F27FB2DCC04C}"/>
              </a:ext>
            </a:extLst>
          </p:cNvPr>
          <p:cNvSpPr txBox="1">
            <a:spLocks/>
          </p:cNvSpPr>
          <p:nvPr/>
        </p:nvSpPr>
        <p:spPr>
          <a:xfrm>
            <a:off x="8175741" y="2610604"/>
            <a:ext cx="3308688" cy="1015663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Каждый десятый </a:t>
            </a:r>
            <a:r>
              <a:rPr lang="ru-RU" dirty="0"/>
              <a:t>школьник имел опыт встречи с людьми, с которыми он/она познакомился в соцсетях.</a:t>
            </a:r>
          </a:p>
        </p:txBody>
      </p:sp>
    </p:spTree>
    <p:extLst>
      <p:ext uri="{BB962C8B-B14F-4D97-AF65-F5344CB8AC3E}">
        <p14:creationId xmlns:p14="http://schemas.microsoft.com/office/powerpoint/2010/main" val="107991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F1981B3-A608-4A32-9CB5-61D432D78C4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47514" y="2406651"/>
            <a:ext cx="7212185" cy="1749231"/>
          </a:xfrm>
        </p:spPr>
        <p:txBody>
          <a:bodyPr/>
          <a:lstStyle/>
          <a:p>
            <a:r>
              <a:rPr lang="ru-RU" dirty="0" smtClean="0"/>
              <a:t>Овершеринг</a:t>
            </a:r>
          </a:p>
        </p:txBody>
      </p:sp>
    </p:spTree>
    <p:extLst>
      <p:ext uri="{BB962C8B-B14F-4D97-AF65-F5344CB8AC3E}">
        <p14:creationId xmlns:p14="http://schemas.microsoft.com/office/powerpoint/2010/main" val="2057396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510448" y="374318"/>
            <a:ext cx="10534685" cy="477054"/>
          </a:xfrm>
        </p:spPr>
        <p:txBody>
          <a:bodyPr>
            <a:normAutofit/>
          </a:bodyPr>
          <a:lstStyle/>
          <a:p>
            <a:r>
              <a:rPr lang="ru-RU" kern="0" spc="-3" dirty="0" smtClean="0"/>
              <a:t>Овершеринг</a:t>
            </a:r>
            <a:endParaRPr lang="ru-R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045" y="995788"/>
            <a:ext cx="9985104" cy="5285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225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76040" y="251431"/>
            <a:ext cx="10534685" cy="477054"/>
          </a:xfrm>
        </p:spPr>
        <p:txBody>
          <a:bodyPr>
            <a:normAutofit/>
          </a:bodyPr>
          <a:lstStyle/>
          <a:p>
            <a:r>
              <a:rPr lang="ru-RU" dirty="0" smtClean="0"/>
              <a:t>овершеринг</a:t>
            </a:r>
            <a:endParaRPr lang="ru-RU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041" y="1145754"/>
            <a:ext cx="6134056" cy="514441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4316" y="1024569"/>
            <a:ext cx="5831400" cy="54888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8894" y="728485"/>
            <a:ext cx="4582243" cy="561746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6040" y="728485"/>
            <a:ext cx="6098674" cy="586281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73537" y="1145754"/>
            <a:ext cx="6916115" cy="429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495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5686" y="285932"/>
            <a:ext cx="10534685" cy="477054"/>
          </a:xfrm>
        </p:spPr>
        <p:txBody>
          <a:bodyPr>
            <a:normAutofit/>
          </a:bodyPr>
          <a:lstStyle/>
          <a:p>
            <a:r>
              <a:rPr lang="ru-RU" dirty="0" smtClean="0"/>
              <a:t>овершеринг</a:t>
            </a:r>
            <a:endParaRPr lang="ru-RU" dirty="0"/>
          </a:p>
        </p:txBody>
      </p:sp>
      <p:sp>
        <p:nvSpPr>
          <p:cNvPr id="7" name="Text Placeholder 3"/>
          <p:cNvSpPr txBox="1">
            <a:spLocks/>
          </p:cNvSpPr>
          <p:nvPr/>
        </p:nvSpPr>
        <p:spPr>
          <a:xfrm>
            <a:off x="478367" y="1172750"/>
            <a:ext cx="11330268" cy="4224469"/>
          </a:xfrm>
          <a:prstGeom prst="rect">
            <a:avLst/>
          </a:prstGeom>
        </p:spPr>
        <p:txBody>
          <a:bodyPr/>
          <a:lstStyle>
            <a:lvl1pPr marL="226800" indent="-226800" algn="l" defTabSz="91437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3"/>
              </a:buBlip>
              <a:defRPr lang="en-US" sz="1500" kern="120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0" indent="0" algn="l" defTabSz="91437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100000"/>
              <a:buFontTx/>
              <a:buNone/>
              <a:defRPr sz="1900" b="1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455572" indent="-227787" algn="l" defTabSz="91437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Tx/>
              <a:buBlip>
                <a:blip r:embed="rId4"/>
              </a:buBlip>
              <a:defRPr sz="15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149" indent="-228593" algn="l" defTabSz="9143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34" indent="-228593" algn="l" defTabSz="9143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19" indent="-228593" algn="l" defTabSz="9143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04" indent="-228593" algn="l" defTabSz="9143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89" indent="-228593" algn="l" defTabSz="9143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74" indent="-228593" algn="l" defTabSz="9143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endParaRPr lang="ru-RU" sz="2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96029" y="966259"/>
            <a:ext cx="2886478" cy="515374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43501" y="899574"/>
            <a:ext cx="2972215" cy="5287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776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2F875A-45D0-4DDD-9D1A-87BBECF8F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делать?</a:t>
            </a:r>
            <a:endParaRPr lang="ru-R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C99E73-37E9-4EDF-8DE6-9D668A267D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ru-RU"/>
              <a:t>Взрослые и дети в цифровом мире</a:t>
            </a:r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496412-C932-4222-8CAD-2BA5B5CD0D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652B60-3086-4BD3-8E82-9D00790DFF71}" type="slidenum">
              <a:rPr lang="ru-RU" smtClean="0"/>
              <a:pPr/>
              <a:t>18</a:t>
            </a:fld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509973" y="826790"/>
            <a:ext cx="817682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 smtClean="0"/>
          </a:p>
          <a:p>
            <a:pPr marL="342900" indent="-342900">
              <a:buFontTx/>
              <a:buAutoNum type="arabicPeriod"/>
            </a:pPr>
            <a:r>
              <a:rPr lang="ru-RU" sz="2400" dirty="0"/>
              <a:t>Рассказать ребенку почему выкладывать излишнюю информацию о себе может быть опасным.</a:t>
            </a:r>
          </a:p>
          <a:p>
            <a:pPr marL="342900" indent="-342900">
              <a:buFontTx/>
              <a:buAutoNum type="arabicPeriod"/>
            </a:pPr>
            <a:r>
              <a:rPr lang="ru-RU" sz="2400" dirty="0"/>
              <a:t>Разобраться в настройках приватности и настроить аккаунт в социальной сети и сервисах.</a:t>
            </a:r>
          </a:p>
          <a:p>
            <a:pPr marL="342900" indent="-342900">
              <a:buFontTx/>
              <a:buAutoNum type="arabicPeriod"/>
            </a:pPr>
            <a:r>
              <a:rPr lang="ru-RU" sz="2400" dirty="0"/>
              <a:t>Договориться о правилах – домашний адрес, телефон, откровенные фото, фото с дорогими подарками – не для всех в интернете!</a:t>
            </a:r>
          </a:p>
          <a:p>
            <a:pPr marL="342900" indent="-342900">
              <a:buFontTx/>
              <a:buAutoNum type="arabicPeriod"/>
            </a:pPr>
            <a:r>
              <a:rPr lang="ru-RU" sz="2400" dirty="0" smtClean="0">
                <a:sym typeface="Wingdings" panose="05000000000000000000" pitchFamily="2" charset="2"/>
              </a:rPr>
              <a:t>Рассказать и разобраться с безопасными настройками </a:t>
            </a:r>
            <a:r>
              <a:rPr lang="en-US" sz="2400" dirty="0" smtClean="0">
                <a:sym typeface="Wingdings" panose="05000000000000000000" pitchFamily="2" charset="2"/>
              </a:rPr>
              <a:t>YouTube, </a:t>
            </a:r>
            <a:r>
              <a:rPr lang="ru-RU" sz="2400" dirty="0" smtClean="0">
                <a:sym typeface="Wingdings" panose="05000000000000000000" pitchFamily="2" charset="2"/>
              </a:rPr>
              <a:t>поисковых машин</a:t>
            </a:r>
            <a:endParaRPr lang="ru-RU" sz="2400" dirty="0" smtClean="0"/>
          </a:p>
          <a:p>
            <a:pPr marL="342900" indent="-342900">
              <a:buFontTx/>
              <a:buAutoNum type="arabicPeriod"/>
            </a:pPr>
            <a:endParaRPr lang="ru-RU" sz="2400" dirty="0" smtClean="0"/>
          </a:p>
          <a:p>
            <a:pPr marL="342900" indent="-342900">
              <a:buFontTx/>
              <a:buAutoNum type="arabicPeriod"/>
            </a:pPr>
            <a:endParaRPr lang="ru-RU" sz="2400" dirty="0" smtClean="0"/>
          </a:p>
          <a:p>
            <a:pPr marL="342900" indent="-342900">
              <a:buFontTx/>
              <a:buAutoNum type="arabicPeriod"/>
            </a:pPr>
            <a:endParaRPr lang="ru-RU" sz="2400" dirty="0"/>
          </a:p>
          <a:p>
            <a:pPr marL="342900" indent="-342900">
              <a:buAutoNum type="arabicPeriod"/>
            </a:pPr>
            <a:endParaRPr lang="ru-RU" sz="2400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0084" y="3503756"/>
            <a:ext cx="2540131" cy="2540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256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F1981B3-A608-4A32-9CB5-61D432D78C4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47514" y="2406651"/>
            <a:ext cx="7212185" cy="1749231"/>
          </a:xfrm>
        </p:spPr>
        <p:txBody>
          <a:bodyPr/>
          <a:lstStyle/>
          <a:p>
            <a:r>
              <a:rPr lang="ru-RU" dirty="0" smtClean="0"/>
              <a:t>Секстинг</a:t>
            </a:r>
          </a:p>
        </p:txBody>
      </p:sp>
    </p:spTree>
    <p:extLst>
      <p:ext uri="{BB962C8B-B14F-4D97-AF65-F5344CB8AC3E}">
        <p14:creationId xmlns:p14="http://schemas.microsoft.com/office/powerpoint/2010/main" val="64216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Содержание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23219" y="1045525"/>
            <a:ext cx="10648662" cy="6406882"/>
          </a:xfrm>
        </p:spPr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ru-RU" sz="1800" dirty="0" smtClean="0"/>
              <a:t>Презентация нового исследования Лаборатории Касперского                                           </a:t>
            </a:r>
            <a:r>
              <a:rPr lang="ru-RU" sz="1800" b="1" dirty="0" smtClean="0"/>
              <a:t>«</a:t>
            </a:r>
            <a:r>
              <a:rPr lang="ru-RU" sz="1800" b="1" dirty="0"/>
              <a:t>Взрослые и дети в цифровом мире:</a:t>
            </a:r>
            <a:br>
              <a:rPr lang="ru-RU" sz="1800" b="1" dirty="0"/>
            </a:br>
            <a:r>
              <a:rPr lang="ru-RU" sz="1800" b="1" dirty="0"/>
              <a:t>Когда онлайн встречается с офлайном</a:t>
            </a:r>
            <a:r>
              <a:rPr lang="ru-RU" sz="1800" b="1" dirty="0" smtClean="0"/>
              <a:t>»</a:t>
            </a:r>
            <a:r>
              <a:rPr lang="ru-RU" sz="1800" b="1" dirty="0"/>
              <a:t> </a:t>
            </a:r>
            <a:r>
              <a:rPr lang="ru-RU" sz="1800" dirty="0" smtClean="0"/>
              <a:t>2019г</a:t>
            </a:r>
          </a:p>
          <a:p>
            <a:pPr marL="342900" indent="-342900">
              <a:buFont typeface="+mj-lt"/>
              <a:buAutoNum type="arabicPeriod"/>
            </a:pPr>
            <a:endParaRPr lang="ru-RU" sz="1800" dirty="0"/>
          </a:p>
          <a:p>
            <a:pPr marL="342900" indent="-342900">
              <a:buFont typeface="+mj-lt"/>
              <a:buAutoNum type="arabicPeriod"/>
            </a:pPr>
            <a:r>
              <a:rPr lang="ru-RU" sz="1800" dirty="0" smtClean="0"/>
              <a:t>Общий обзор поведения и интересов детей</a:t>
            </a:r>
            <a:endParaRPr lang="en-US" sz="1800" dirty="0" smtClean="0"/>
          </a:p>
          <a:p>
            <a:pPr marL="342900" indent="-342900">
              <a:buFont typeface="+mj-lt"/>
              <a:buAutoNum type="arabicPeriod"/>
            </a:pPr>
            <a:endParaRPr lang="en-US" sz="1800" dirty="0" smtClean="0"/>
          </a:p>
          <a:p>
            <a:pPr marL="342900" indent="-342900">
              <a:buFont typeface="+mj-lt"/>
              <a:buAutoNum type="arabicPeriod"/>
            </a:pPr>
            <a:r>
              <a:rPr lang="ru-RU" sz="1800" dirty="0" smtClean="0"/>
              <a:t>Разбор угроз</a:t>
            </a:r>
            <a:r>
              <a:rPr lang="en-US" sz="1800" dirty="0" smtClean="0"/>
              <a:t> </a:t>
            </a:r>
            <a:r>
              <a:rPr lang="ru-RU" sz="1800" dirty="0" smtClean="0"/>
              <a:t>связанных с социальными онлайн рисками</a:t>
            </a:r>
            <a:r>
              <a:rPr lang="en-US" sz="1800" dirty="0" smtClean="0"/>
              <a:t>:</a:t>
            </a:r>
            <a:endParaRPr lang="ru-RU" sz="1800" dirty="0" smtClean="0"/>
          </a:p>
          <a:p>
            <a:pPr marL="800100" lvl="1" indent="-342900">
              <a:buFont typeface="+mj-lt"/>
              <a:buAutoNum type="arabicPeriod"/>
            </a:pPr>
            <a:r>
              <a:rPr lang="ru-RU" sz="1800" dirty="0" smtClean="0"/>
              <a:t>Избыточная публикация данных о себе (Овершеринг)</a:t>
            </a:r>
          </a:p>
          <a:p>
            <a:pPr marL="800100" lvl="1" indent="-342900">
              <a:buFont typeface="+mj-lt"/>
              <a:buAutoNum type="arabicPeriod"/>
            </a:pPr>
            <a:r>
              <a:rPr lang="ru-RU" sz="1800" dirty="0" smtClean="0"/>
              <a:t>Секстинг</a:t>
            </a:r>
          </a:p>
          <a:p>
            <a:pPr marL="800100" lvl="1" indent="-342900">
              <a:buFont typeface="+mj-lt"/>
              <a:buAutoNum type="arabicPeriod"/>
            </a:pPr>
            <a:r>
              <a:rPr lang="ru-RU" sz="1800" dirty="0" smtClean="0"/>
              <a:t>Вписки</a:t>
            </a:r>
          </a:p>
          <a:p>
            <a:pPr marL="800100" lvl="1" indent="-342900">
              <a:buFont typeface="+mj-lt"/>
              <a:buAutoNum type="arabicPeriod"/>
            </a:pPr>
            <a:r>
              <a:rPr lang="ru-RU" sz="1800" dirty="0" smtClean="0"/>
              <a:t>Секты</a:t>
            </a:r>
          </a:p>
          <a:p>
            <a:pPr marL="800100" lvl="1" indent="-342900">
              <a:buFont typeface="+mj-lt"/>
              <a:buAutoNum type="arabicPeriod"/>
            </a:pPr>
            <a:r>
              <a:rPr lang="ru-RU" sz="1800" dirty="0" smtClean="0"/>
              <a:t>Травля в сети (</a:t>
            </a:r>
            <a:r>
              <a:rPr lang="ru-RU" sz="1800" dirty="0" err="1" smtClean="0"/>
              <a:t>Кибербуллинг</a:t>
            </a:r>
            <a:r>
              <a:rPr lang="ru-RU" sz="1800" dirty="0" smtClean="0"/>
              <a:t>)</a:t>
            </a:r>
          </a:p>
          <a:p>
            <a:pPr lvl="1"/>
            <a:endParaRPr lang="ru-RU" sz="1800" dirty="0" smtClean="0"/>
          </a:p>
          <a:p>
            <a:pPr marL="342900" indent="-342900">
              <a:buFont typeface="+mj-lt"/>
              <a:buAutoNum type="arabicPeriod"/>
            </a:pPr>
            <a:r>
              <a:rPr lang="ru-RU" sz="1800" dirty="0" smtClean="0"/>
              <a:t>Варианты снижения рисков</a:t>
            </a:r>
          </a:p>
          <a:p>
            <a:endParaRPr lang="ru-RU" sz="1800" dirty="0" smtClean="0"/>
          </a:p>
          <a:p>
            <a:endParaRPr lang="ru-RU" dirty="0"/>
          </a:p>
          <a:p>
            <a:pPr lvl="1"/>
            <a:endParaRPr lang="ru-RU" dirty="0" smtClean="0"/>
          </a:p>
          <a:p>
            <a:pPr marL="800100" lvl="1" indent="-342900">
              <a:buFont typeface="+mj-lt"/>
              <a:buAutoNum type="arabicPeriod"/>
            </a:pP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ru-RU" smtClean="0"/>
              <a:t>Взрослые и дети в цифровом мире</a:t>
            </a:r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652B60-3086-4BD3-8E82-9D00790DFF71}" type="slidenum">
              <a:rPr lang="ru-RU" smtClean="0"/>
              <a:pPr/>
              <a:t>2</a:t>
            </a:fld>
            <a:endParaRPr lang="ru-RU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8405" y="3117401"/>
            <a:ext cx="2540131" cy="2540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119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C99E73-37E9-4EDF-8DE6-9D668A267D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ru-RU" dirty="0"/>
              <a:t>Взрослые и дети в цифровом мире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496412-C932-4222-8CAD-2BA5B5CD0D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r>
              <a:rPr lang="ru-RU" dirty="0" smtClean="0"/>
              <a:t>20</a:t>
            </a:r>
            <a:endParaRPr lang="ru-RU" dirty="0"/>
          </a:p>
        </p:txBody>
      </p:sp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315686" y="285932"/>
            <a:ext cx="10534685" cy="477054"/>
          </a:xfrm>
        </p:spPr>
        <p:txBody>
          <a:bodyPr>
            <a:normAutofit/>
          </a:bodyPr>
          <a:lstStyle/>
          <a:p>
            <a:r>
              <a:rPr lang="ru-RU" dirty="0" smtClean="0"/>
              <a:t>Секстинг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478367" y="1172750"/>
            <a:ext cx="101803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Пересылка </a:t>
            </a:r>
            <a:r>
              <a:rPr lang="ru-RU" sz="2400" dirty="0"/>
              <a:t>личных фотографий, сообщений интимного содержания посредством современных средств связи: сотовых телефонов, электронной почты, социальных интернет-сетей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044453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2F875A-45D0-4DDD-9D1A-87BBECF8F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делать?</a:t>
            </a:r>
            <a:endParaRPr lang="ru-R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C99E73-37E9-4EDF-8DE6-9D668A267D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ru-RU" dirty="0"/>
              <a:t>Взрослые и дети в цифровом мире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496412-C932-4222-8CAD-2BA5B5CD0D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652B60-3086-4BD3-8E82-9D00790DFF71}" type="slidenum">
              <a:rPr lang="ru-RU" smtClean="0"/>
              <a:pPr/>
              <a:t>21</a:t>
            </a:fld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509973" y="826790"/>
            <a:ext cx="817682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 smtClean="0"/>
          </a:p>
          <a:p>
            <a:pPr marL="342900" indent="-342900">
              <a:buFontTx/>
              <a:buAutoNum type="arabicPeriod"/>
            </a:pPr>
            <a:r>
              <a:rPr lang="ru-RU" sz="2400" dirty="0" smtClean="0"/>
              <a:t>Рассказать о последствиях фотографирования себя голым, и отправке этих фото куда либо</a:t>
            </a:r>
          </a:p>
          <a:p>
            <a:pPr marL="342900" indent="-342900">
              <a:buFontTx/>
              <a:buAutoNum type="arabicPeriod"/>
            </a:pPr>
            <a:r>
              <a:rPr lang="ru-RU" sz="2400" dirty="0" smtClean="0"/>
              <a:t>Рассказать про облачные хранилища, описать как они работают</a:t>
            </a:r>
          </a:p>
          <a:p>
            <a:pPr marL="342900" indent="-342900">
              <a:buFontTx/>
              <a:buAutoNum type="arabicPeriod"/>
            </a:pPr>
            <a:r>
              <a:rPr lang="ru-RU" sz="2400" dirty="0" smtClean="0"/>
              <a:t>Привести примеры «сливов» обнаженных фото</a:t>
            </a:r>
          </a:p>
          <a:p>
            <a:pPr marL="342900" indent="-342900">
              <a:buFontTx/>
              <a:buAutoNum type="arabicPeriod"/>
            </a:pPr>
            <a:endParaRPr lang="ru-RU" sz="2400" dirty="0" smtClean="0"/>
          </a:p>
          <a:p>
            <a:pPr marL="342900" indent="-342900">
              <a:buFontTx/>
              <a:buAutoNum type="arabicPeriod"/>
            </a:pPr>
            <a:endParaRPr lang="ru-RU" sz="2400" dirty="0" smtClean="0"/>
          </a:p>
          <a:p>
            <a:pPr marL="342900" indent="-342900">
              <a:buFontTx/>
              <a:buAutoNum type="arabicPeriod"/>
            </a:pPr>
            <a:endParaRPr lang="ru-RU" sz="2400" dirty="0"/>
          </a:p>
          <a:p>
            <a:pPr marL="342900" indent="-342900">
              <a:buAutoNum type="arabicPeriod"/>
            </a:pPr>
            <a:endParaRPr lang="ru-RU" sz="2400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0084" y="3503756"/>
            <a:ext cx="2540131" cy="2540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174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F1981B3-A608-4A32-9CB5-61D432D78C4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47514" y="2406651"/>
            <a:ext cx="7212185" cy="1749231"/>
          </a:xfrm>
        </p:spPr>
        <p:txBody>
          <a:bodyPr/>
          <a:lstStyle/>
          <a:p>
            <a:r>
              <a:rPr lang="ru-RU" dirty="0" smtClean="0"/>
              <a:t>Вписки</a:t>
            </a:r>
          </a:p>
        </p:txBody>
      </p:sp>
    </p:spTree>
    <p:extLst>
      <p:ext uri="{BB962C8B-B14F-4D97-AF65-F5344CB8AC3E}">
        <p14:creationId xmlns:p14="http://schemas.microsoft.com/office/powerpoint/2010/main" val="851517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898" y="752221"/>
            <a:ext cx="3434501" cy="610577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1168" y="752221"/>
            <a:ext cx="6151375" cy="6039060"/>
          </a:xfrm>
          <a:prstGeom prst="rect">
            <a:avLst/>
          </a:prstGeom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0534685" cy="477054"/>
          </a:xfrm>
        </p:spPr>
        <p:txBody>
          <a:bodyPr>
            <a:normAutofit/>
          </a:bodyPr>
          <a:lstStyle/>
          <a:p>
            <a:r>
              <a:rPr lang="ru-RU" kern="0" spc="-3" dirty="0"/>
              <a:t>Вписки</a:t>
            </a:r>
            <a:endParaRPr lang="ru-R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49"/>
          <a:stretch/>
        </p:blipFill>
        <p:spPr>
          <a:xfrm>
            <a:off x="1507585" y="1282045"/>
            <a:ext cx="8910018" cy="539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522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2F875A-45D0-4DDD-9D1A-87BBECF8F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делать?</a:t>
            </a:r>
            <a:endParaRPr lang="ru-R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C99E73-37E9-4EDF-8DE6-9D668A267D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ru-RU"/>
              <a:t>Взрослые и дети в цифровом мире</a:t>
            </a:r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496412-C932-4222-8CAD-2BA5B5CD0D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652B60-3086-4BD3-8E82-9D00790DFF71}" type="slidenum">
              <a:rPr lang="ru-RU" smtClean="0"/>
              <a:pPr/>
              <a:t>24</a:t>
            </a:fld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509973" y="826790"/>
            <a:ext cx="817682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 smtClean="0"/>
          </a:p>
          <a:p>
            <a:pPr marL="342900" indent="-342900">
              <a:buFontTx/>
              <a:buAutoNum type="arabicPeriod"/>
            </a:pPr>
            <a:r>
              <a:rPr lang="ru-RU" sz="2400" dirty="0" smtClean="0"/>
              <a:t>Обьяснить ребенку что не стоит идти на вечеринку к незнакомым людям, даже если это «друг» «друга»</a:t>
            </a:r>
          </a:p>
          <a:p>
            <a:pPr marL="342900" indent="-342900">
              <a:buFontTx/>
              <a:buAutoNum type="arabicPeriod"/>
            </a:pPr>
            <a:r>
              <a:rPr lang="ru-RU" sz="2400" dirty="0" smtClean="0"/>
              <a:t>Если уж ребенок попал на такую вечеринку то нужно сообщить родителям где и с кем он находится</a:t>
            </a:r>
          </a:p>
          <a:p>
            <a:pPr marL="342900" indent="-342900">
              <a:buFontTx/>
              <a:buAutoNum type="arabicPeriod"/>
            </a:pPr>
            <a:r>
              <a:rPr lang="ru-RU" sz="2400" dirty="0" smtClean="0"/>
              <a:t>Если родителям ребенок не хочет сообщать родителям, то нужно объяснить ему что бы он хотя бы не злоупотреблял алкогольными напитками.</a:t>
            </a:r>
          </a:p>
          <a:p>
            <a:pPr marL="342900" indent="-342900">
              <a:buFontTx/>
              <a:buAutoNum type="arabicPeriod"/>
            </a:pPr>
            <a:endParaRPr lang="ru-RU" sz="2400" dirty="0" smtClean="0"/>
          </a:p>
          <a:p>
            <a:pPr marL="342900" indent="-342900">
              <a:buFontTx/>
              <a:buAutoNum type="arabicPeriod"/>
            </a:pPr>
            <a:endParaRPr lang="ru-RU" sz="2400" dirty="0" smtClean="0"/>
          </a:p>
          <a:p>
            <a:pPr marL="342900" indent="-342900">
              <a:buFontTx/>
              <a:buAutoNum type="arabicPeriod"/>
            </a:pPr>
            <a:endParaRPr lang="ru-RU" sz="2400" dirty="0" smtClean="0"/>
          </a:p>
          <a:p>
            <a:pPr marL="342900" indent="-342900">
              <a:buFontTx/>
              <a:buAutoNum type="arabicPeriod"/>
            </a:pPr>
            <a:endParaRPr lang="ru-RU" sz="2400" dirty="0"/>
          </a:p>
          <a:p>
            <a:pPr marL="342900" indent="-342900">
              <a:buAutoNum type="arabicPeriod"/>
            </a:pPr>
            <a:endParaRPr lang="ru-RU" sz="2400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0084" y="3503756"/>
            <a:ext cx="2540131" cy="2540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0161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F1981B3-A608-4A32-9CB5-61D432D78C4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47514" y="2406651"/>
            <a:ext cx="7212185" cy="1749231"/>
          </a:xfrm>
        </p:spPr>
        <p:txBody>
          <a:bodyPr/>
          <a:lstStyle/>
          <a:p>
            <a:r>
              <a:rPr lang="ru-RU" dirty="0" smtClean="0"/>
              <a:t>Секты</a:t>
            </a:r>
          </a:p>
        </p:txBody>
      </p:sp>
    </p:spTree>
    <p:extLst>
      <p:ext uri="{BB962C8B-B14F-4D97-AF65-F5344CB8AC3E}">
        <p14:creationId xmlns:p14="http://schemas.microsoft.com/office/powerpoint/2010/main" val="322277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5686" y="285932"/>
            <a:ext cx="10534685" cy="477054"/>
          </a:xfrm>
        </p:spPr>
        <p:txBody>
          <a:bodyPr>
            <a:normAutofit/>
          </a:bodyPr>
          <a:lstStyle/>
          <a:p>
            <a:r>
              <a:rPr lang="ru-RU" dirty="0" smtClean="0"/>
              <a:t>Секты</a:t>
            </a:r>
            <a:endParaRPr lang="ru-RU" dirty="0"/>
          </a:p>
        </p:txBody>
      </p:sp>
      <p:sp>
        <p:nvSpPr>
          <p:cNvPr id="7" name="Text Placeholder 3"/>
          <p:cNvSpPr txBox="1">
            <a:spLocks/>
          </p:cNvSpPr>
          <p:nvPr/>
        </p:nvSpPr>
        <p:spPr>
          <a:xfrm>
            <a:off x="478367" y="1172750"/>
            <a:ext cx="11330268" cy="4224469"/>
          </a:xfrm>
          <a:prstGeom prst="rect">
            <a:avLst/>
          </a:prstGeom>
        </p:spPr>
        <p:txBody>
          <a:bodyPr/>
          <a:lstStyle>
            <a:lvl1pPr marL="226800" indent="-226800" algn="l" defTabSz="91437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3"/>
              </a:buBlip>
              <a:defRPr lang="en-US" sz="1500" kern="120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0" indent="0" algn="l" defTabSz="91437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100000"/>
              <a:buFontTx/>
              <a:buNone/>
              <a:defRPr sz="1900" b="1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455572" indent="-227787" algn="l" defTabSz="91437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Tx/>
              <a:buBlip>
                <a:blip r:embed="rId4"/>
              </a:buBlip>
              <a:defRPr sz="15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149" indent="-228593" algn="l" defTabSz="9143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34" indent="-228593" algn="l" defTabSz="9143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19" indent="-228593" algn="l" defTabSz="9143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04" indent="-228593" algn="l" defTabSz="9143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89" indent="-228593" algn="l" defTabSz="9143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74" indent="-228593" algn="l" defTabSz="9143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endParaRPr lang="ru-RU" sz="2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487" y="914014"/>
            <a:ext cx="8689301" cy="198177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487" y="3575233"/>
            <a:ext cx="8376805" cy="187376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25686" y="2218416"/>
            <a:ext cx="8270430" cy="1872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965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15686" y="285932"/>
            <a:ext cx="10534685" cy="477054"/>
          </a:xfrm>
        </p:spPr>
        <p:txBody>
          <a:bodyPr>
            <a:normAutofit/>
          </a:bodyPr>
          <a:lstStyle/>
          <a:p>
            <a:r>
              <a:rPr lang="ru-RU" dirty="0" smtClean="0"/>
              <a:t>Секты</a:t>
            </a:r>
            <a:endParaRPr lang="ru-RU" dirty="0"/>
          </a:p>
        </p:txBody>
      </p:sp>
      <p:sp>
        <p:nvSpPr>
          <p:cNvPr id="7" name="Text Placeholder 3"/>
          <p:cNvSpPr txBox="1">
            <a:spLocks/>
          </p:cNvSpPr>
          <p:nvPr/>
        </p:nvSpPr>
        <p:spPr>
          <a:xfrm>
            <a:off x="478367" y="1172750"/>
            <a:ext cx="11330268" cy="4224469"/>
          </a:xfrm>
          <a:prstGeom prst="rect">
            <a:avLst/>
          </a:prstGeom>
        </p:spPr>
        <p:txBody>
          <a:bodyPr/>
          <a:lstStyle>
            <a:lvl1pPr marL="226800" indent="-226800" algn="l" defTabSz="91437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3"/>
              </a:buBlip>
              <a:defRPr lang="en-US" sz="1500" kern="120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0" indent="0" algn="l" defTabSz="91437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100000"/>
              <a:buFontTx/>
              <a:buNone/>
              <a:defRPr sz="1900" b="1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455572" indent="-227787" algn="l" defTabSz="91437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Tx/>
              <a:buBlip>
                <a:blip r:embed="rId4"/>
              </a:buBlip>
              <a:defRPr sz="15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149" indent="-228593" algn="l" defTabSz="9143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34" indent="-228593" algn="l" defTabSz="9143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19" indent="-228593" algn="l" defTabSz="9143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04" indent="-228593" algn="l" defTabSz="9143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89" indent="-228593" algn="l" defTabSz="9143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74" indent="-228593" algn="l" defTabSz="9143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endParaRPr lang="ru-RU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0" y="762986"/>
            <a:ext cx="3422115" cy="586648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0482" y="762986"/>
            <a:ext cx="4580091" cy="53486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8667" y="762986"/>
            <a:ext cx="4838745" cy="5351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492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2F875A-45D0-4DDD-9D1A-87BBECF8F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делать?</a:t>
            </a:r>
            <a:endParaRPr lang="ru-R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C99E73-37E9-4EDF-8DE6-9D668A267D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ru-RU"/>
              <a:t>Взрослые и дети в цифровом мире</a:t>
            </a:r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496412-C932-4222-8CAD-2BA5B5CD0D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652B60-3086-4BD3-8E82-9D00790DFF71}" type="slidenum">
              <a:rPr lang="ru-RU" smtClean="0"/>
              <a:pPr/>
              <a:t>28</a:t>
            </a:fld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509973" y="826790"/>
            <a:ext cx="817682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 smtClean="0"/>
          </a:p>
          <a:p>
            <a:pPr marL="342900" indent="-342900">
              <a:buFontTx/>
              <a:buAutoNum type="arabicPeriod"/>
            </a:pPr>
            <a:r>
              <a:rPr lang="ru-RU" sz="2400" dirty="0" smtClean="0"/>
              <a:t>Рассказать что в социальной сети не все аккаунты – настоящие</a:t>
            </a:r>
          </a:p>
          <a:p>
            <a:pPr marL="342900" indent="-342900">
              <a:buFontTx/>
              <a:buAutoNum type="arabicPeriod"/>
            </a:pPr>
            <a:r>
              <a:rPr lang="ru-RU" sz="2400" dirty="0" smtClean="0"/>
              <a:t>Объяснить что такое секты и что их основная цель нажива или привлечение фанатиков</a:t>
            </a:r>
          </a:p>
          <a:p>
            <a:pPr marL="342900" indent="-342900">
              <a:buFontTx/>
              <a:buAutoNum type="arabicPeriod"/>
            </a:pPr>
            <a:r>
              <a:rPr lang="ru-RU" sz="2400" dirty="0" smtClean="0"/>
              <a:t>Описать самые распространенные секты</a:t>
            </a:r>
          </a:p>
          <a:p>
            <a:pPr marL="342900" indent="-342900">
              <a:buFontTx/>
              <a:buAutoNum type="arabicPeriod"/>
            </a:pPr>
            <a:endParaRPr lang="ru-RU" sz="2400" dirty="0" smtClean="0"/>
          </a:p>
          <a:p>
            <a:pPr marL="342900" indent="-342900">
              <a:buFontTx/>
              <a:buAutoNum type="arabicPeriod"/>
            </a:pPr>
            <a:endParaRPr lang="ru-RU" sz="2400" dirty="0" smtClean="0"/>
          </a:p>
          <a:p>
            <a:pPr marL="342900" indent="-342900">
              <a:buFontTx/>
              <a:buAutoNum type="arabicPeriod"/>
            </a:pPr>
            <a:endParaRPr lang="ru-RU" sz="2400" dirty="0"/>
          </a:p>
          <a:p>
            <a:pPr marL="342900" indent="-342900">
              <a:buAutoNum type="arabicPeriod"/>
            </a:pPr>
            <a:endParaRPr lang="ru-RU" sz="2400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0084" y="3503756"/>
            <a:ext cx="2540131" cy="2540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775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B9E201-5CD4-4AFE-9EC4-9A0FAC9C6A83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ru-RU" dirty="0" smtClean="0"/>
              <a:t>Кибербуллинг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8335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F1981B3-A608-4A32-9CB5-61D432D78C4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47514" y="2406651"/>
            <a:ext cx="10033399" cy="1749231"/>
          </a:xfrm>
        </p:spPr>
        <p:txBody>
          <a:bodyPr/>
          <a:lstStyle/>
          <a:p>
            <a:r>
              <a:rPr lang="ru-RU" sz="4000" dirty="0" smtClean="0"/>
              <a:t>Дети </a:t>
            </a:r>
            <a:r>
              <a:rPr lang="ru-RU" sz="4000" dirty="0"/>
              <a:t>в цифровом мире:</a:t>
            </a:r>
            <a:br>
              <a:rPr lang="ru-RU" sz="4000" dirty="0"/>
            </a:br>
            <a:r>
              <a:rPr lang="ru-RU" sz="4000" dirty="0"/>
              <a:t>Когда онлайн встречается с офлайном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7338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40DD26-672E-4F8E-ADCE-E2BE471F1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Кибербуллинг</a:t>
            </a:r>
            <a:r>
              <a:rPr lang="ru-RU" dirty="0"/>
              <a:t> </a:t>
            </a:r>
            <a:r>
              <a:rPr lang="ru-RU" dirty="0" smtClean="0"/>
              <a:t>2019</a:t>
            </a:r>
            <a:endParaRPr lang="ru-R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266744-EC07-46C6-896A-EC78D40C7072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135109" y="861067"/>
            <a:ext cx="10648662" cy="55399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b="1" dirty="0">
                <a:latin typeface="+mj-lt"/>
              </a:rPr>
              <a:t>Проблема </a:t>
            </a:r>
            <a:r>
              <a:rPr lang="ru-RU" b="1" dirty="0" err="1">
                <a:latin typeface="+mj-lt"/>
              </a:rPr>
              <a:t>кибербуллинга</a:t>
            </a:r>
            <a:r>
              <a:rPr lang="ru-RU" b="1" dirty="0">
                <a:latin typeface="+mj-lt"/>
              </a:rPr>
              <a:t> продолжает оставаться актуальной</a:t>
            </a:r>
            <a:r>
              <a:rPr lang="ru-RU" b="1" dirty="0">
                <a:solidFill>
                  <a:srgbClr val="00A88E"/>
                </a:solidFill>
                <a:latin typeface="+mj-lt"/>
              </a:rPr>
              <a:t>. Каждый десятый </a:t>
            </a:r>
            <a:r>
              <a:rPr lang="ru-RU" dirty="0">
                <a:solidFill>
                  <a:srgbClr val="00A88E"/>
                </a:solidFill>
                <a:latin typeface="+mj-lt"/>
              </a:rPr>
              <a:t>родитель </a:t>
            </a:r>
            <a:r>
              <a:rPr lang="ru-RU" dirty="0"/>
              <a:t>вновь отмечает, что тема кибербуллинга в той или иной степени ему знакома.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939DFB-AF28-4DAE-B1D6-505FF4F49E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ru-RU"/>
              <a:t>Взрослые и дети в цифровом мире</a:t>
            </a:r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511BD3-EF15-4C30-8F95-BA372C5A02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652B60-3086-4BD3-8E82-9D00790DFF71}" type="slidenum">
              <a:rPr lang="ru-RU" smtClean="0"/>
              <a:pPr/>
              <a:t>30</a:t>
            </a:fld>
            <a:endParaRPr lang="ru-RU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9A740562-9AC9-4F21-A9EC-E283A3DE3A21}"/>
              </a:ext>
            </a:extLst>
          </p:cNvPr>
          <p:cNvSpPr txBox="1">
            <a:spLocks/>
          </p:cNvSpPr>
          <p:nvPr/>
        </p:nvSpPr>
        <p:spPr>
          <a:xfrm>
            <a:off x="1151949" y="1530167"/>
            <a:ext cx="9886865" cy="646331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800" dirty="0"/>
              <a:t>При этом по ответам </a:t>
            </a:r>
            <a:r>
              <a:rPr lang="ru-RU" sz="1800" b="1" dirty="0">
                <a:latin typeface="+mj-lt"/>
              </a:rPr>
              <a:t>самих детей</a:t>
            </a:r>
            <a:r>
              <a:rPr lang="ru-RU" sz="1800" dirty="0"/>
              <a:t>, доля тех, кто сталкивался с </a:t>
            </a:r>
            <a:r>
              <a:rPr lang="ru-RU" sz="1800" dirty="0" err="1" smtClean="0"/>
              <a:t>кибербуллингом</a:t>
            </a:r>
            <a:r>
              <a:rPr lang="ru-RU" sz="1800" dirty="0" smtClean="0"/>
              <a:t> </a:t>
            </a:r>
            <a:r>
              <a:rPr lang="ru-RU" sz="1800" dirty="0"/>
              <a:t>либо слышал о </a:t>
            </a:r>
            <a:r>
              <a:rPr lang="ru-RU" sz="1800" dirty="0" smtClean="0"/>
              <a:t>нем, </a:t>
            </a:r>
            <a:r>
              <a:rPr lang="ru-RU" sz="1800" dirty="0"/>
              <a:t>значительно возрастает - </a:t>
            </a:r>
            <a:r>
              <a:rPr lang="ru-RU" sz="18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до 33%</a:t>
            </a:r>
            <a:r>
              <a:rPr lang="ru-RU" sz="1800" dirty="0"/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098D259-C4DA-4361-904A-9F9381B4D3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42" y="911065"/>
            <a:ext cx="499206" cy="504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B1E8D55-9752-400A-AFBF-89231C8A230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42" y="1586164"/>
            <a:ext cx="499206" cy="499058"/>
          </a:xfrm>
          <a:prstGeom prst="rect">
            <a:avLst/>
          </a:prstGeom>
        </p:spPr>
      </p:pic>
      <p:grpSp>
        <p:nvGrpSpPr>
          <p:cNvPr id="36" name="Group 39">
            <a:extLst>
              <a:ext uri="{FF2B5EF4-FFF2-40B4-BE49-F238E27FC236}">
                <a16:creationId xmlns:a16="http://schemas.microsoft.com/office/drawing/2014/main" id="{62065536-5154-E44C-AF18-E708F1D9D31B}"/>
              </a:ext>
            </a:extLst>
          </p:cNvPr>
          <p:cNvGrpSpPr/>
          <p:nvPr/>
        </p:nvGrpSpPr>
        <p:grpSpPr>
          <a:xfrm>
            <a:off x="423219" y="2200783"/>
            <a:ext cx="11293186" cy="4271780"/>
            <a:chOff x="81935" y="1762049"/>
            <a:chExt cx="11293186" cy="4271780"/>
          </a:xfrm>
        </p:grpSpPr>
        <p:grpSp>
          <p:nvGrpSpPr>
            <p:cNvPr id="37" name="Group 24">
              <a:extLst>
                <a:ext uri="{FF2B5EF4-FFF2-40B4-BE49-F238E27FC236}">
                  <a16:creationId xmlns:a16="http://schemas.microsoft.com/office/drawing/2014/main" id="{6EBF7734-F975-1F48-91B6-FD91186E0860}"/>
                </a:ext>
              </a:extLst>
            </p:cNvPr>
            <p:cNvGrpSpPr/>
            <p:nvPr/>
          </p:nvGrpSpPr>
          <p:grpSpPr>
            <a:xfrm>
              <a:off x="3433372" y="1762049"/>
              <a:ext cx="5488311" cy="4271780"/>
              <a:chOff x="3433372" y="1762049"/>
              <a:chExt cx="5488311" cy="4271780"/>
            </a:xfrm>
          </p:grpSpPr>
          <p:graphicFrame>
            <p:nvGraphicFramePr>
              <p:cNvPr id="51" name="Chart 22">
                <a:extLst>
                  <a:ext uri="{FF2B5EF4-FFF2-40B4-BE49-F238E27FC236}">
                    <a16:creationId xmlns:a16="http://schemas.microsoft.com/office/drawing/2014/main" id="{1EFEF216-D251-EB4B-B696-7569371BD366}"/>
                  </a:ext>
                </a:extLst>
              </p:cNvPr>
              <p:cNvGraphicFramePr/>
              <p:nvPr>
                <p:extLst/>
              </p:nvPr>
            </p:nvGraphicFramePr>
            <p:xfrm>
              <a:off x="5948379" y="1762049"/>
              <a:ext cx="2973304" cy="427178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5"/>
              </a:graphicData>
            </a:graphic>
          </p:graphicFrame>
          <p:graphicFrame>
            <p:nvGraphicFramePr>
              <p:cNvPr id="52" name="Chart 23">
                <a:extLst>
                  <a:ext uri="{FF2B5EF4-FFF2-40B4-BE49-F238E27FC236}">
                    <a16:creationId xmlns:a16="http://schemas.microsoft.com/office/drawing/2014/main" id="{3AFBEC13-A763-9D4E-AB77-E4AA040E53A4}"/>
                  </a:ext>
                </a:extLst>
              </p:cNvPr>
              <p:cNvGraphicFramePr/>
              <p:nvPr>
                <p:extLst/>
              </p:nvPr>
            </p:nvGraphicFramePr>
            <p:xfrm>
              <a:off x="3433372" y="1762049"/>
              <a:ext cx="2667292" cy="4271780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6"/>
              </a:graphicData>
            </a:graphic>
          </p:graphicFrame>
        </p:grpSp>
        <p:sp>
          <p:nvSpPr>
            <p:cNvPr id="38" name="Rectangle 25">
              <a:extLst>
                <a:ext uri="{FF2B5EF4-FFF2-40B4-BE49-F238E27FC236}">
                  <a16:creationId xmlns:a16="http://schemas.microsoft.com/office/drawing/2014/main" id="{58AEEE9C-2F76-9B49-8248-D35CB1E55ACE}"/>
                </a:ext>
              </a:extLst>
            </p:cNvPr>
            <p:cNvSpPr/>
            <p:nvPr/>
          </p:nvSpPr>
          <p:spPr>
            <a:xfrm>
              <a:off x="81935" y="2431591"/>
              <a:ext cx="3384260" cy="3231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ru-RU" sz="1500" b="1" dirty="0">
                  <a:solidFill>
                    <a:srgbClr val="57656B"/>
                  </a:solidFill>
                  <a:latin typeface="+mj-lt"/>
                </a:rPr>
                <a:t>Сам ребенок был жертвой травли</a:t>
              </a:r>
            </a:p>
          </p:txBody>
        </p:sp>
        <p:sp>
          <p:nvSpPr>
            <p:cNvPr id="41" name="Rectangle 26">
              <a:extLst>
                <a:ext uri="{FF2B5EF4-FFF2-40B4-BE49-F238E27FC236}">
                  <a16:creationId xmlns:a16="http://schemas.microsoft.com/office/drawing/2014/main" id="{434CA462-A818-B34C-91B9-C33EE789B7DD}"/>
                </a:ext>
              </a:extLst>
            </p:cNvPr>
            <p:cNvSpPr/>
            <p:nvPr/>
          </p:nvSpPr>
          <p:spPr>
            <a:xfrm>
              <a:off x="8357948" y="2431591"/>
              <a:ext cx="2005677" cy="3231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500" b="1" dirty="0">
                  <a:solidFill>
                    <a:srgbClr val="57656B"/>
                  </a:solidFill>
                  <a:latin typeface="+mj-lt"/>
                </a:rPr>
                <a:t>Сталкивались сами</a:t>
              </a:r>
            </a:p>
          </p:txBody>
        </p:sp>
        <p:sp>
          <p:nvSpPr>
            <p:cNvPr id="42" name="Rectangle 27">
              <a:extLst>
                <a:ext uri="{FF2B5EF4-FFF2-40B4-BE49-F238E27FC236}">
                  <a16:creationId xmlns:a16="http://schemas.microsoft.com/office/drawing/2014/main" id="{3E66089A-834F-4046-8E11-07F20941B8FE}"/>
                </a:ext>
              </a:extLst>
            </p:cNvPr>
            <p:cNvSpPr/>
            <p:nvPr/>
          </p:nvSpPr>
          <p:spPr>
            <a:xfrm>
              <a:off x="295134" y="2935612"/>
              <a:ext cx="3171061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ru-RU" sz="1500" b="1" dirty="0">
                  <a:solidFill>
                    <a:srgbClr val="57656B"/>
                  </a:solidFill>
                  <a:latin typeface="+mj-lt"/>
                </a:rPr>
                <a:t>Один из близких друзей ребенка был жертвой травли</a:t>
              </a:r>
            </a:p>
          </p:txBody>
        </p:sp>
        <p:sp>
          <p:nvSpPr>
            <p:cNvPr id="43" name="Rectangle 28">
              <a:extLst>
                <a:ext uri="{FF2B5EF4-FFF2-40B4-BE49-F238E27FC236}">
                  <a16:creationId xmlns:a16="http://schemas.microsoft.com/office/drawing/2014/main" id="{9F9FB27D-BAE9-C346-8DE4-C2C38EAD18F6}"/>
                </a:ext>
              </a:extLst>
            </p:cNvPr>
            <p:cNvSpPr/>
            <p:nvPr/>
          </p:nvSpPr>
          <p:spPr>
            <a:xfrm>
              <a:off x="8357948" y="3012557"/>
              <a:ext cx="2694969" cy="3231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500" b="1" dirty="0">
                  <a:solidFill>
                    <a:srgbClr val="57656B"/>
                  </a:solidFill>
                  <a:latin typeface="+mj-lt"/>
                </a:rPr>
                <a:t>Сталкивался друг/подруга</a:t>
              </a:r>
            </a:p>
          </p:txBody>
        </p:sp>
        <p:sp>
          <p:nvSpPr>
            <p:cNvPr id="44" name="Rectangle 29">
              <a:extLst>
                <a:ext uri="{FF2B5EF4-FFF2-40B4-BE49-F238E27FC236}">
                  <a16:creationId xmlns:a16="http://schemas.microsoft.com/office/drawing/2014/main" id="{76963927-F9C3-DC47-8368-777E4595248D}"/>
                </a:ext>
              </a:extLst>
            </p:cNvPr>
            <p:cNvSpPr/>
            <p:nvPr/>
          </p:nvSpPr>
          <p:spPr>
            <a:xfrm>
              <a:off x="403473" y="3597286"/>
              <a:ext cx="3068455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ru-RU" sz="1500" b="1" dirty="0">
                  <a:solidFill>
                    <a:srgbClr val="57656B"/>
                  </a:solidFill>
                  <a:latin typeface="+mj-lt"/>
                </a:rPr>
                <a:t>Были случаи среди детей из школы/учебного заведения</a:t>
              </a:r>
            </a:p>
          </p:txBody>
        </p:sp>
        <p:sp>
          <p:nvSpPr>
            <p:cNvPr id="45" name="Rectangle 30">
              <a:extLst>
                <a:ext uri="{FF2B5EF4-FFF2-40B4-BE49-F238E27FC236}">
                  <a16:creationId xmlns:a16="http://schemas.microsoft.com/office/drawing/2014/main" id="{691889D3-A7B2-0848-AD1D-8B19DDCD3318}"/>
                </a:ext>
              </a:extLst>
            </p:cNvPr>
            <p:cNvSpPr/>
            <p:nvPr/>
          </p:nvSpPr>
          <p:spPr>
            <a:xfrm>
              <a:off x="8357948" y="3674231"/>
              <a:ext cx="3017173" cy="3231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500" b="1" dirty="0">
                  <a:solidFill>
                    <a:srgbClr val="57656B"/>
                  </a:solidFill>
                  <a:latin typeface="+mj-lt"/>
                </a:rPr>
                <a:t>Такое было с моим знакомым</a:t>
              </a:r>
            </a:p>
          </p:txBody>
        </p:sp>
        <p:sp>
          <p:nvSpPr>
            <p:cNvPr id="46" name="Rectangle 31">
              <a:extLst>
                <a:ext uri="{FF2B5EF4-FFF2-40B4-BE49-F238E27FC236}">
                  <a16:creationId xmlns:a16="http://schemas.microsoft.com/office/drawing/2014/main" id="{E8DFDCA9-786D-BC43-A5A5-AC50ADAEDABC}"/>
                </a:ext>
              </a:extLst>
            </p:cNvPr>
            <p:cNvSpPr/>
            <p:nvPr/>
          </p:nvSpPr>
          <p:spPr>
            <a:xfrm>
              <a:off x="671158" y="4129837"/>
              <a:ext cx="2806618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ru-RU" sz="1500" b="1" dirty="0">
                  <a:solidFill>
                    <a:srgbClr val="57656B"/>
                  </a:solidFill>
                  <a:latin typeface="+mj-lt"/>
                </a:rPr>
                <a:t>Сам ребенок участвовал в травле другого человека</a:t>
              </a:r>
            </a:p>
          </p:txBody>
        </p:sp>
        <p:sp>
          <p:nvSpPr>
            <p:cNvPr id="47" name="Rectangle 32">
              <a:extLst>
                <a:ext uri="{FF2B5EF4-FFF2-40B4-BE49-F238E27FC236}">
                  <a16:creationId xmlns:a16="http://schemas.microsoft.com/office/drawing/2014/main" id="{BAEA660F-1229-1042-9D99-73A8CFD92B2A}"/>
                </a:ext>
              </a:extLst>
            </p:cNvPr>
            <p:cNvSpPr/>
            <p:nvPr/>
          </p:nvSpPr>
          <p:spPr>
            <a:xfrm>
              <a:off x="8357948" y="4206782"/>
              <a:ext cx="2440092" cy="3231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500" b="1" dirty="0">
                  <a:solidFill>
                    <a:srgbClr val="57656B"/>
                  </a:solidFill>
                  <a:latin typeface="+mj-lt"/>
                </a:rPr>
                <a:t>Сам участвовал в таком</a:t>
              </a:r>
            </a:p>
          </p:txBody>
        </p:sp>
        <p:sp>
          <p:nvSpPr>
            <p:cNvPr id="48" name="Rectangle 33">
              <a:extLst>
                <a:ext uri="{FF2B5EF4-FFF2-40B4-BE49-F238E27FC236}">
                  <a16:creationId xmlns:a16="http://schemas.microsoft.com/office/drawing/2014/main" id="{3D8CB6E0-8211-9B46-885D-419385BC6356}"/>
                </a:ext>
              </a:extLst>
            </p:cNvPr>
            <p:cNvSpPr/>
            <p:nvPr/>
          </p:nvSpPr>
          <p:spPr>
            <a:xfrm>
              <a:off x="1153101" y="4847301"/>
              <a:ext cx="2324675" cy="3231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ru-RU" sz="1500" b="1" dirty="0">
                  <a:solidFill>
                    <a:srgbClr val="57656B"/>
                  </a:solidFill>
                  <a:latin typeface="+mj-lt"/>
                </a:rPr>
                <a:t>Таких случаев не было</a:t>
              </a:r>
            </a:p>
          </p:txBody>
        </p:sp>
        <p:sp>
          <p:nvSpPr>
            <p:cNvPr id="49" name="Rectangle 34">
              <a:extLst>
                <a:ext uri="{FF2B5EF4-FFF2-40B4-BE49-F238E27FC236}">
                  <a16:creationId xmlns:a16="http://schemas.microsoft.com/office/drawing/2014/main" id="{7031EAE9-304C-7341-B194-900102B68734}"/>
                </a:ext>
              </a:extLst>
            </p:cNvPr>
            <p:cNvSpPr/>
            <p:nvPr/>
          </p:nvSpPr>
          <p:spPr>
            <a:xfrm>
              <a:off x="8357948" y="4843453"/>
              <a:ext cx="1648208" cy="3231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500" b="1" dirty="0">
                  <a:solidFill>
                    <a:srgbClr val="57656B"/>
                  </a:solidFill>
                  <a:latin typeface="+mj-lt"/>
                </a:rPr>
                <a:t>Такого не было</a:t>
              </a:r>
            </a:p>
          </p:txBody>
        </p:sp>
        <p:sp>
          <p:nvSpPr>
            <p:cNvPr id="50" name="Rectangle 38">
              <a:extLst>
                <a:ext uri="{FF2B5EF4-FFF2-40B4-BE49-F238E27FC236}">
                  <a16:creationId xmlns:a16="http://schemas.microsoft.com/office/drawing/2014/main" id="{A432DEBB-C716-E948-9FD6-817D34C18CB0}"/>
                </a:ext>
              </a:extLst>
            </p:cNvPr>
            <p:cNvSpPr/>
            <p:nvPr/>
          </p:nvSpPr>
          <p:spPr>
            <a:xfrm>
              <a:off x="2522065" y="5420046"/>
              <a:ext cx="955711" cy="3231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ru-RU" sz="1500" b="1" dirty="0">
                  <a:solidFill>
                    <a:srgbClr val="57656B"/>
                  </a:solidFill>
                  <a:latin typeface="+mj-lt"/>
                </a:rPr>
                <a:t>Не знаю</a:t>
              </a: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1417939" y="2303090"/>
            <a:ext cx="14045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Родители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779467" y="2303090"/>
            <a:ext cx="8082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Дети</a:t>
            </a:r>
            <a:endParaRPr lang="ru-RU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791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40DD26-672E-4F8E-ADCE-E2BE471F1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Кибербуллинг</a:t>
            </a:r>
            <a:r>
              <a:rPr lang="ru-RU" dirty="0"/>
              <a:t>: последствия в реальной жизни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939DFB-AF28-4DAE-B1D6-505FF4F49E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ru-RU"/>
              <a:t>Взрослые и дети в цифровом мире</a:t>
            </a:r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511BD3-EF15-4C30-8F95-BA372C5A02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652B60-3086-4BD3-8E82-9D00790DFF71}" type="slidenum">
              <a:rPr lang="ru-RU" smtClean="0"/>
              <a:pPr/>
              <a:t>31</a:t>
            </a:fld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135154" y="837331"/>
            <a:ext cx="104329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Несмотря на </a:t>
            </a:r>
            <a:r>
              <a:rPr lang="ru-RU" sz="2000" dirty="0" smtClean="0"/>
              <a:t>то </a:t>
            </a:r>
            <a:r>
              <a:rPr lang="ru-RU" sz="2000" dirty="0"/>
              <a:t>что </a:t>
            </a:r>
            <a:r>
              <a:rPr lang="ru-RU" sz="2000" dirty="0" err="1"/>
              <a:t>кибербуллинг</a:t>
            </a:r>
            <a:r>
              <a:rPr lang="ru-RU" sz="2000" dirty="0"/>
              <a:t> «живет» в цифровом пространстве, он имеет вполне ощутимые последствия для детей в физическом мире. Только </a:t>
            </a:r>
            <a:r>
              <a:rPr lang="ru-RU" sz="2000" dirty="0">
                <a:solidFill>
                  <a:srgbClr val="C00000"/>
                </a:solidFill>
                <a:latin typeface="+mj-lt"/>
              </a:rPr>
              <a:t>5% родителей </a:t>
            </a:r>
            <a:r>
              <a:rPr lang="ru-RU" sz="2000" dirty="0"/>
              <a:t>отметили, что никаких видимых последствий </a:t>
            </a:r>
            <a:r>
              <a:rPr lang="ru-RU" sz="2000" dirty="0" err="1"/>
              <a:t>кибербуллинга</a:t>
            </a:r>
            <a:r>
              <a:rPr lang="ru-RU" sz="2000" dirty="0"/>
              <a:t> для их детей не было. </a:t>
            </a:r>
          </a:p>
          <a:p>
            <a:endParaRPr lang="ru-RU" sz="2000" dirty="0"/>
          </a:p>
          <a:p>
            <a:r>
              <a:rPr lang="ru-RU" sz="2000" dirty="0"/>
              <a:t>Среди наиболее распространенных последствий </a:t>
            </a:r>
            <a:r>
              <a:rPr lang="ru-RU" sz="2000" dirty="0" err="1"/>
              <a:t>кибербуллинга</a:t>
            </a:r>
            <a:r>
              <a:rPr lang="ru-RU" sz="2000" dirty="0"/>
              <a:t> для детей (по ответам родителей</a:t>
            </a:r>
            <a:r>
              <a:rPr lang="ru-RU" sz="2000" dirty="0" smtClean="0"/>
              <a:t>):</a:t>
            </a:r>
            <a:endParaRPr lang="ru-RU" sz="2000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E2E15D9E-0DDB-4FEE-8DEB-64BB5F35DA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5940" y="1088124"/>
            <a:ext cx="533400" cy="400050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0E7D1230-14D4-471D-8C54-3C620A31F23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63742" y="1992865"/>
            <a:ext cx="492652" cy="609333"/>
          </a:xfrm>
          <a:prstGeom prst="rect">
            <a:avLst/>
          </a:prstGeom>
        </p:spPr>
      </p:pic>
      <p:graphicFrame>
        <p:nvGraphicFramePr>
          <p:cNvPr id="13" name="Chart 10">
            <a:extLst>
              <a:ext uri="{FF2B5EF4-FFF2-40B4-BE49-F238E27FC236}">
                <a16:creationId xmlns:a16="http://schemas.microsoft.com/office/drawing/2014/main" id="{26DBA325-3384-426E-B2B4-03A09BC56C87}"/>
              </a:ext>
            </a:extLst>
          </p:cNvPr>
          <p:cNvGraphicFramePr/>
          <p:nvPr>
            <p:extLst/>
          </p:nvPr>
        </p:nvGraphicFramePr>
        <p:xfrm>
          <a:off x="423219" y="2602198"/>
          <a:ext cx="11345562" cy="35017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525437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40DD26-672E-4F8E-ADCE-E2BE471F1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Кибербуллинг</a:t>
            </a:r>
            <a:r>
              <a:rPr lang="ru-RU" dirty="0"/>
              <a:t> </a:t>
            </a:r>
            <a:r>
              <a:rPr lang="ru-RU" dirty="0" smtClean="0"/>
              <a:t>2019</a:t>
            </a:r>
            <a:endParaRPr lang="ru-R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939DFB-AF28-4DAE-B1D6-505FF4F49E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ru-RU"/>
              <a:t>Взрослые и дети в цифровом мире</a:t>
            </a:r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511BD3-EF15-4C30-8F95-BA372C5A02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652B60-3086-4BD3-8E82-9D00790DFF71}" type="slidenum">
              <a:rPr lang="ru-RU" smtClean="0"/>
              <a:pPr/>
              <a:t>32</a:t>
            </a:fld>
            <a:endParaRPr lang="ru-RU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19" y="830403"/>
            <a:ext cx="5649691" cy="206394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5937" y="813792"/>
            <a:ext cx="3508927" cy="4792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939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2F875A-45D0-4DDD-9D1A-87BBECF8F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делать?</a:t>
            </a:r>
            <a:endParaRPr lang="ru-R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C99E73-37E9-4EDF-8DE6-9D668A267D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ru-RU"/>
              <a:t>Взрослые и дети в цифровом мире</a:t>
            </a:r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496412-C932-4222-8CAD-2BA5B5CD0D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652B60-3086-4BD3-8E82-9D00790DFF71}" type="slidenum">
              <a:rPr lang="ru-RU" smtClean="0"/>
              <a:pPr/>
              <a:t>33</a:t>
            </a:fld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509973" y="826790"/>
            <a:ext cx="817682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dirty="0" smtClean="0"/>
          </a:p>
          <a:p>
            <a:pPr marL="342900" indent="-342900">
              <a:buFontTx/>
              <a:buAutoNum type="arabicPeriod"/>
            </a:pPr>
            <a:r>
              <a:rPr lang="ru-RU" sz="2400" dirty="0"/>
              <a:t>Объяснить ребенку что не нужно реагировать на троллей и показать  как можно добавить агрессоров в черный список, заблокировать.</a:t>
            </a:r>
          </a:p>
          <a:p>
            <a:pPr marL="342900" indent="-342900">
              <a:buFontTx/>
              <a:buAutoNum type="arabicPeriod"/>
            </a:pPr>
            <a:r>
              <a:rPr lang="ru-RU" sz="2400" dirty="0"/>
              <a:t>Организовать поддержку ребенка, может быть с привлечением друзей, одноклассников, знать одноклассников.</a:t>
            </a:r>
          </a:p>
          <a:p>
            <a:pPr marL="342900" indent="-342900">
              <a:buFontTx/>
              <a:buAutoNum type="arabicPeriod"/>
            </a:pPr>
            <a:r>
              <a:rPr lang="ru-RU" sz="2400" dirty="0"/>
              <a:t>Объяснить какие материалы могут служить поводом для троллей и агрессоров в будущем</a:t>
            </a:r>
          </a:p>
          <a:p>
            <a:pPr marL="342900" indent="-342900">
              <a:buFontTx/>
              <a:buAutoNum type="arabicPeriod"/>
            </a:pPr>
            <a:r>
              <a:rPr lang="ru-RU" sz="2400" dirty="0"/>
              <a:t>Разобраться как максимально защитить свой аккаунт – пароли, двухфакторная аутентификация</a:t>
            </a:r>
          </a:p>
          <a:p>
            <a:pPr marL="342900" indent="-342900">
              <a:buFontTx/>
              <a:buAutoNum type="arabicPeriod"/>
            </a:pPr>
            <a:endParaRPr lang="ru-RU" sz="2400" dirty="0" smtClean="0"/>
          </a:p>
          <a:p>
            <a:pPr marL="342900" indent="-342900">
              <a:buFontTx/>
              <a:buAutoNum type="arabicPeriod"/>
            </a:pPr>
            <a:endParaRPr lang="ru-RU" sz="2400" dirty="0" smtClean="0"/>
          </a:p>
          <a:p>
            <a:pPr marL="342900" indent="-342900">
              <a:buFontTx/>
              <a:buAutoNum type="arabicPeriod"/>
            </a:pPr>
            <a:endParaRPr lang="ru-RU" sz="2400" dirty="0"/>
          </a:p>
          <a:p>
            <a:pPr marL="342900" indent="-342900">
              <a:buAutoNum type="arabicPeriod"/>
            </a:pPr>
            <a:endParaRPr lang="ru-RU" sz="2400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0084" y="3503756"/>
            <a:ext cx="2540131" cy="2540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573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B9E201-5CD4-4AFE-9EC4-9A0FAC9C6A83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ru-RU" dirty="0"/>
              <a:t>Что можно сделать?</a:t>
            </a:r>
          </a:p>
        </p:txBody>
      </p:sp>
    </p:spTree>
    <p:extLst>
      <p:ext uri="{BB962C8B-B14F-4D97-AF65-F5344CB8AC3E}">
        <p14:creationId xmlns:p14="http://schemas.microsoft.com/office/powerpoint/2010/main" val="4066525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2F875A-45D0-4DDD-9D1A-87BBECF8F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Топ-3 совета</a:t>
            </a:r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496412-C932-4222-8CAD-2BA5B5CD0D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652B60-3086-4BD3-8E82-9D00790DFF71}" type="slidenum">
              <a:rPr lang="ru-RU" smtClean="0"/>
              <a:pPr/>
              <a:t>35</a:t>
            </a:fld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423219" y="1530534"/>
            <a:ext cx="7980117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400" dirty="0" smtClean="0"/>
              <a:t>Выходите </a:t>
            </a:r>
            <a:r>
              <a:rPr lang="ru-RU" sz="2400" dirty="0"/>
              <a:t>с ребенком на связь. Друзья, семейные </a:t>
            </a:r>
            <a:r>
              <a:rPr lang="ru-RU" sz="2400" dirty="0" smtClean="0"/>
              <a:t>группы, группы класса, общие чаты. Будьте главным авторитетом в интернет жизни детей.</a:t>
            </a:r>
          </a:p>
          <a:p>
            <a:pPr marL="342900" indent="-342900">
              <a:buAutoNum type="arabicPeriod"/>
            </a:pPr>
            <a:endParaRPr lang="ru-RU" sz="2400" dirty="0"/>
          </a:p>
          <a:p>
            <a:pPr marL="342900" indent="-342900">
              <a:buFontTx/>
              <a:buAutoNum type="arabicPeriod"/>
            </a:pPr>
            <a:r>
              <a:rPr lang="ru-RU" sz="2400" dirty="0" smtClean="0"/>
              <a:t>Используйте технические </a:t>
            </a:r>
            <a:r>
              <a:rPr lang="ru-RU" sz="2400" dirty="0"/>
              <a:t>средства и решения для детской онлайн </a:t>
            </a:r>
            <a:r>
              <a:rPr lang="ru-RU" sz="2400" dirty="0" smtClean="0"/>
              <a:t>безопасности.</a:t>
            </a:r>
          </a:p>
          <a:p>
            <a:pPr marL="342900" indent="-342900">
              <a:buFontTx/>
              <a:buAutoNum type="arabicPeriod"/>
            </a:pPr>
            <a:endParaRPr lang="ru-RU" sz="2400" dirty="0" smtClean="0"/>
          </a:p>
          <a:p>
            <a:pPr marL="342900" indent="-342900">
              <a:buFontTx/>
              <a:buAutoNum type="arabicPeriod"/>
            </a:pPr>
            <a:r>
              <a:rPr lang="ru-RU" sz="2400" dirty="0" smtClean="0"/>
              <a:t>Организуйте специальное информирование и обучение детей, учителей и родителей. Помочь в этом могут экспертные площадки. Такие как </a:t>
            </a:r>
            <a:r>
              <a:rPr lang="en-US" sz="2400" dirty="0">
                <a:hlinkClick r:id="rId2"/>
              </a:rPr>
              <a:t>https://</a:t>
            </a:r>
            <a:r>
              <a:rPr lang="en-US" sz="2400" dirty="0" smtClean="0">
                <a:hlinkClick r:id="rId2"/>
              </a:rPr>
              <a:t>kids.kaspersky.ru</a:t>
            </a:r>
            <a:r>
              <a:rPr lang="ru-RU" sz="2400" dirty="0" smtClean="0"/>
              <a:t>.</a:t>
            </a:r>
          </a:p>
          <a:p>
            <a:pPr marL="342900" indent="-342900">
              <a:buAutoNum type="arabicPeriod"/>
            </a:pPr>
            <a:endParaRPr lang="ru-RU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3336" y="1831421"/>
            <a:ext cx="3224489" cy="3224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818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4E2F875A-45D0-4DDD-9D1A-87BBECF8F9F5}"/>
              </a:ext>
            </a:extLst>
          </p:cNvPr>
          <p:cNvSpPr txBox="1">
            <a:spLocks/>
          </p:cNvSpPr>
          <p:nvPr/>
        </p:nvSpPr>
        <p:spPr>
          <a:xfrm>
            <a:off x="423219" y="349736"/>
            <a:ext cx="11345562" cy="47705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500" b="1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Защита дома + образовательное учреждение + образование</a:t>
            </a:r>
            <a:endParaRPr lang="ru-RU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4206" y="2362338"/>
            <a:ext cx="6363588" cy="2124371"/>
          </a:xfrm>
          <a:prstGeom prst="rect">
            <a:avLst/>
          </a:prstGeom>
        </p:spPr>
      </p:pic>
      <p:pic>
        <p:nvPicPr>
          <p:cNvPr id="10" name="Picture 2" descr="Image result for kaspersky safekids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9035" y="4486709"/>
            <a:ext cx="4774756" cy="1954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1133" y="1008694"/>
            <a:ext cx="5115639" cy="1171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763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9143" y="3262817"/>
            <a:ext cx="2777790" cy="2777790"/>
          </a:xfrm>
          <a:prstGeom prst="rect">
            <a:avLst/>
          </a:prstGeom>
        </p:spPr>
      </p:pic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304551" y="385422"/>
            <a:ext cx="8597828" cy="477054"/>
          </a:xfrm>
        </p:spPr>
        <p:txBody>
          <a:bodyPr wrap="square">
            <a:spAutoFit/>
          </a:bodyPr>
          <a:lstStyle/>
          <a:p>
            <a:r>
              <a:rPr lang="ru-RU" sz="2400" spc="-20" dirty="0" smtClean="0"/>
              <a:t>Что можно сделать для семьи</a:t>
            </a:r>
            <a:endParaRPr lang="ru-RU" sz="2400" spc="-20" dirty="0"/>
          </a:p>
        </p:txBody>
      </p:sp>
      <p:sp>
        <p:nvSpPr>
          <p:cNvPr id="7" name="object 9"/>
          <p:cNvSpPr txBox="1"/>
          <p:nvPr/>
        </p:nvSpPr>
        <p:spPr>
          <a:xfrm>
            <a:off x="9615959" y="1766229"/>
            <a:ext cx="2436324" cy="473668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697" marR="7697">
              <a:lnSpc>
                <a:spcPct val="92800"/>
              </a:lnSpc>
            </a:pPr>
            <a:r>
              <a:rPr lang="ru-RU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Museo Sans 300"/>
              </a:rPr>
              <a:t>KASPERSKY SAFE KIDS</a:t>
            </a:r>
          </a:p>
          <a:p>
            <a:pPr marL="7697" marR="7697">
              <a:lnSpc>
                <a:spcPct val="92800"/>
              </a:lnSpc>
            </a:pPr>
            <a:endParaRPr lang="en-US" sz="1200" b="1" spc="6" dirty="0">
              <a:solidFill>
                <a:schemeClr val="tx1">
                  <a:lumMod val="75000"/>
                  <a:lumOff val="25000"/>
                </a:schemeClr>
              </a:solidFill>
              <a:cs typeface="Museo Sans 300"/>
            </a:endParaRPr>
          </a:p>
          <a:p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Kaspersky </a:t>
            </a:r>
            <a:r>
              <a:rPr lang="ru-RU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Safe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Kids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помогает родителям ограничить доступ ребенка к нежелательным</a:t>
            </a:r>
          </a:p>
          <a:p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приложениям, сайтам </a:t>
            </a:r>
            <a:b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и информации, регулировать время, которое дети проводят</a:t>
            </a:r>
          </a:p>
          <a:p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за компьютером или </a:t>
            </a:r>
            <a:b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с мобильным устройством,</a:t>
            </a:r>
          </a:p>
          <a:p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а также быть в курсе того, </a:t>
            </a:r>
            <a:r>
              <a:rPr lang="ru-RU" sz="1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где </a:t>
            </a:r>
            <a:r>
              <a:rPr lang="ru-RU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находится ребенок</a:t>
            </a:r>
            <a:r>
              <a:rPr lang="ru-RU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</a:p>
          <a:p>
            <a:endParaRPr lang="ru-RU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Входит в состав Kaspersky </a:t>
            </a:r>
            <a:r>
              <a:rPr lang="ru-RU" sz="1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Total</a:t>
            </a:r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ru-RU" sz="1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Security</a:t>
            </a:r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 Для компьютеров </a:t>
            </a:r>
            <a:r>
              <a:rPr lang="ru-RU" sz="1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Windows</a:t>
            </a:r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и </a:t>
            </a:r>
            <a:r>
              <a:rPr lang="ru-RU" sz="1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Mac</a:t>
            </a:r>
            <a:r>
              <a:rPr lang="ru-RU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, а также мобильных устройств. </a:t>
            </a:r>
          </a:p>
        </p:txBody>
      </p:sp>
      <p:grpSp>
        <p:nvGrpSpPr>
          <p:cNvPr id="13" name="Группа 12"/>
          <p:cNvGrpSpPr/>
          <p:nvPr/>
        </p:nvGrpSpPr>
        <p:grpSpPr>
          <a:xfrm>
            <a:off x="9230591" y="1766229"/>
            <a:ext cx="153456" cy="160164"/>
            <a:chOff x="15025691" y="10564439"/>
            <a:chExt cx="253203" cy="264271"/>
          </a:xfrm>
        </p:grpSpPr>
        <p:cxnSp>
          <p:nvCxnSpPr>
            <p:cNvPr id="14" name="Прямая соединительная линия 13"/>
            <p:cNvCxnSpPr/>
            <p:nvPr/>
          </p:nvCxnSpPr>
          <p:spPr>
            <a:xfrm>
              <a:off x="15025691" y="10696575"/>
              <a:ext cx="253203" cy="0"/>
            </a:xfrm>
            <a:prstGeom prst="line">
              <a:avLst/>
            </a:prstGeom>
            <a:ln w="63500">
              <a:solidFill>
                <a:srgbClr val="099E8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/>
            <p:cNvCxnSpPr/>
            <p:nvPr/>
          </p:nvCxnSpPr>
          <p:spPr>
            <a:xfrm flipV="1">
              <a:off x="15278894" y="10564439"/>
              <a:ext cx="0" cy="264271"/>
            </a:xfrm>
            <a:prstGeom prst="line">
              <a:avLst/>
            </a:prstGeom>
            <a:ln w="63500">
              <a:solidFill>
                <a:srgbClr val="099E87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" name="object 9"/>
          <p:cNvSpPr txBox="1"/>
          <p:nvPr/>
        </p:nvSpPr>
        <p:spPr>
          <a:xfrm>
            <a:off x="6362299" y="2244488"/>
            <a:ext cx="2753382" cy="830997"/>
          </a:xfrm>
          <a:prstGeom prst="rect">
            <a:avLst/>
          </a:prstGeom>
          <a:solidFill>
            <a:schemeClr val="bg1"/>
          </a:solidFill>
          <a:ln w="28575">
            <a:solidFill>
              <a:srgbClr val="006E61"/>
            </a:solidFill>
          </a:ln>
        </p:spPr>
        <p:txBody>
          <a:bodyPr vert="horz" wrap="square" lIns="43636" tIns="0" rIns="0" bIns="0" rtlCol="0">
            <a:spAutoFit/>
          </a:bodyPr>
          <a:lstStyle>
            <a:defPPr>
              <a:defRPr lang="ru-RU"/>
            </a:defPPr>
            <a:lvl1pPr>
              <a:defRPr sz="3600" b="1" spc="10">
                <a:solidFill>
                  <a:srgbClr val="006E61"/>
                </a:solidFill>
                <a:latin typeface="+mj-lt"/>
                <a:cs typeface="Museo Sans 300"/>
              </a:defRPr>
            </a:lvl1pPr>
          </a:lstStyle>
          <a:p>
            <a:pPr algn="ctr"/>
            <a:r>
              <a:rPr lang="ru-RU" sz="1800" dirty="0"/>
              <a:t>Мы заботимся </a:t>
            </a:r>
            <a:endParaRPr lang="ru-RU" sz="1800" dirty="0" smtClean="0"/>
          </a:p>
          <a:p>
            <a:pPr algn="ctr"/>
            <a:r>
              <a:rPr lang="ru-RU" sz="1800" dirty="0" smtClean="0"/>
              <a:t>о </a:t>
            </a:r>
            <a:r>
              <a:rPr lang="ru-RU" sz="1800" dirty="0"/>
              <a:t>безопасности </a:t>
            </a:r>
            <a:endParaRPr lang="ru-RU" sz="1800" dirty="0" smtClean="0"/>
          </a:p>
          <a:p>
            <a:pPr algn="ctr"/>
            <a:r>
              <a:rPr lang="ru-RU" sz="1800" dirty="0" smtClean="0"/>
              <a:t>ваших </a:t>
            </a:r>
            <a:r>
              <a:rPr lang="ru-RU" sz="1800" dirty="0"/>
              <a:t>детей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6070" y="361946"/>
            <a:ext cx="764510" cy="1081236"/>
          </a:xfrm>
          <a:prstGeom prst="rect">
            <a:avLst/>
          </a:prstGeom>
        </p:spPr>
      </p:pic>
      <p:graphicFrame>
        <p:nvGraphicFramePr>
          <p:cNvPr id="33" name="Table 32"/>
          <p:cNvGraphicFramePr>
            <a:graphicFrameLocks noGrp="1"/>
          </p:cNvGraphicFramePr>
          <p:nvPr>
            <p:extLst/>
          </p:nvPr>
        </p:nvGraphicFramePr>
        <p:xfrm>
          <a:off x="334193" y="1766229"/>
          <a:ext cx="5594292" cy="4003624"/>
        </p:xfrm>
        <a:graphic>
          <a:graphicData uri="http://schemas.openxmlformats.org/drawingml/2006/table">
            <a:tbl>
              <a:tblPr firstRow="1" bandRow="1">
                <a:tableStyleId>{C083E6E3-FA7D-4D7B-A595-EF9225AFEA82}</a:tableStyleId>
              </a:tblPr>
              <a:tblGrid>
                <a:gridCol w="27458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199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285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1301">
                <a:tc>
                  <a:txBody>
                    <a:bodyPr/>
                    <a:lstStyle/>
                    <a:p>
                      <a:endParaRPr lang="ru-RU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418" marR="55418" marT="27709" marB="2770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7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418" marR="55418" marT="27709" marB="2770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7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418" marR="55418" marT="27709" marB="2770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7272">
                <a:tc>
                  <a:txBody>
                    <a:bodyPr/>
                    <a:lstStyle/>
                    <a:p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Фильтр</a:t>
                      </a:r>
                      <a:r>
                        <a:rPr lang="ru-RU" sz="1200" b="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онлайн-контента</a:t>
                      </a:r>
                      <a:endParaRPr lang="ru-RU" sz="12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418" marR="55418" marT="27709" marB="277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F4F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418" marR="55418" marT="27709" marB="2770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F4F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418" marR="55418" marT="27709" marB="2770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F4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40647">
                <a:tc>
                  <a:txBody>
                    <a:bodyPr/>
                    <a:lstStyle/>
                    <a:p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Контроль использования приложений</a:t>
                      </a: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*</a:t>
                      </a:r>
                    </a:p>
                  </a:txBody>
                  <a:tcPr marL="55418" marR="55418" marT="27709" marB="277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418" marR="55418" marT="27709" marB="2770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418" marR="55418" marT="27709" marB="2770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0647">
                <a:tc>
                  <a:txBody>
                    <a:bodyPr/>
                    <a:lstStyle/>
                    <a:p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Контроль использования устройства</a:t>
                      </a:r>
                      <a:r>
                        <a:rPr lang="en-US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*</a:t>
                      </a:r>
                    </a:p>
                  </a:txBody>
                  <a:tcPr marL="55418" marR="55418" marT="27709" marB="277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F4F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418" marR="55418" marT="27709" marB="2770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F4F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418" marR="55418" marT="27709" marB="2770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F4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0647">
                <a:tc>
                  <a:txBody>
                    <a:bodyPr/>
                    <a:lstStyle/>
                    <a:p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Советы профессионального психолога</a:t>
                      </a:r>
                      <a:endParaRPr lang="en-US" sz="12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418" marR="55418" marT="27709" marB="277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418" marR="55418" marT="27709" marB="2770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endParaRPr lang="ru-RU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418" marR="55418" marT="27709" marB="2770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7272">
                <a:tc>
                  <a:txBody>
                    <a:bodyPr/>
                    <a:lstStyle/>
                    <a:p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Поиск ребенка на карте</a:t>
                      </a:r>
                      <a:endParaRPr lang="en-US" sz="12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418" marR="55418" marT="27709" marB="277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F4F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418" marR="55418" marT="27709" marB="2770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F4F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418" marR="55418" marT="27709" marB="2770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F4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57272">
                <a:tc>
                  <a:txBody>
                    <a:bodyPr/>
                    <a:lstStyle/>
                    <a:p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Контроль заряда батареи</a:t>
                      </a:r>
                      <a:endParaRPr lang="en-US" sz="12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418" marR="55418" marT="27709" marB="277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418" marR="55418" marT="27709" marB="2770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418" marR="55418" marT="27709" marB="2770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40647">
                <a:tc>
                  <a:txBody>
                    <a:bodyPr/>
                    <a:lstStyle/>
                    <a:p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Мониторинг активности в </a:t>
                      </a:r>
                      <a:r>
                        <a:rPr lang="ru-RU" sz="1200" b="0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соцсетях</a:t>
                      </a:r>
                      <a:endParaRPr lang="en-US" sz="12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418" marR="55418" marT="27709" marB="277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F4F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418" marR="55418" marT="27709" marB="2770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F4F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418" marR="55418" marT="27709" marB="2770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F4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0647">
                <a:tc>
                  <a:txBody>
                    <a:bodyPr/>
                    <a:lstStyle/>
                    <a:p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Мониторинг мобильных контактов</a:t>
                      </a:r>
                      <a:endParaRPr lang="en-US" sz="12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418" marR="55418" marT="27709" marB="277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418" marR="55418" marT="27709" marB="2770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418" marR="55418" marT="27709" marB="2770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57272">
                <a:tc>
                  <a:txBody>
                    <a:bodyPr/>
                    <a:lstStyle/>
                    <a:p>
                      <a:r>
                        <a:rPr lang="ru-RU" sz="1200" b="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Мгновенные уведомления</a:t>
                      </a:r>
                      <a:endParaRPr lang="en-US" sz="1200" b="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418" marR="55418" marT="27709" marB="277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F4F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418" marR="55418" marT="27709" marB="2770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F4F2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5418" marR="55418" marT="27709" marB="27709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3F4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4" name="Freeform 6"/>
          <p:cNvSpPr>
            <a:spLocks/>
          </p:cNvSpPr>
          <p:nvPr/>
        </p:nvSpPr>
        <p:spPr bwMode="auto">
          <a:xfrm>
            <a:off x="5079321" y="3494256"/>
            <a:ext cx="270356" cy="212713"/>
          </a:xfrm>
          <a:custGeom>
            <a:avLst/>
            <a:gdLst>
              <a:gd name="T0" fmla="*/ 285 w 333"/>
              <a:gd name="T1" fmla="*/ 0 h 262"/>
              <a:gd name="T2" fmla="*/ 121 w 333"/>
              <a:gd name="T3" fmla="*/ 165 h 262"/>
              <a:gd name="T4" fmla="*/ 49 w 333"/>
              <a:gd name="T5" fmla="*/ 91 h 262"/>
              <a:gd name="T6" fmla="*/ 0 w 333"/>
              <a:gd name="T7" fmla="*/ 140 h 262"/>
              <a:gd name="T8" fmla="*/ 121 w 333"/>
              <a:gd name="T9" fmla="*/ 262 h 262"/>
              <a:gd name="T10" fmla="*/ 333 w 333"/>
              <a:gd name="T11" fmla="*/ 52 h 262"/>
              <a:gd name="T12" fmla="*/ 285 w 333"/>
              <a:gd name="T13" fmla="*/ 0 h 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33" h="262">
                <a:moveTo>
                  <a:pt x="285" y="0"/>
                </a:moveTo>
                <a:lnTo>
                  <a:pt x="121" y="165"/>
                </a:lnTo>
                <a:lnTo>
                  <a:pt x="49" y="91"/>
                </a:lnTo>
                <a:lnTo>
                  <a:pt x="0" y="140"/>
                </a:lnTo>
                <a:lnTo>
                  <a:pt x="121" y="262"/>
                </a:lnTo>
                <a:lnTo>
                  <a:pt x="333" y="52"/>
                </a:lnTo>
                <a:lnTo>
                  <a:pt x="285" y="0"/>
                </a:lnTo>
                <a:close/>
              </a:path>
            </a:pathLst>
          </a:custGeom>
          <a:solidFill>
            <a:srgbClr val="009981"/>
          </a:solidFill>
          <a:ln>
            <a:noFill/>
          </a:ln>
        </p:spPr>
        <p:txBody>
          <a:bodyPr vert="horz" wrap="square" lIns="55418" tIns="27709" rIns="55418" bIns="27709" numCol="1" anchor="t" anchorCtr="0" compatLnSpc="1">
            <a:prstTxWarp prst="textNoShape">
              <a:avLst/>
            </a:prstTxWarp>
          </a:bodyPr>
          <a:lstStyle/>
          <a:p>
            <a:endParaRPr lang="ru-RU" sz="1091"/>
          </a:p>
        </p:txBody>
      </p:sp>
      <p:sp>
        <p:nvSpPr>
          <p:cNvPr id="35" name="Freeform 6"/>
          <p:cNvSpPr>
            <a:spLocks/>
          </p:cNvSpPr>
          <p:nvPr/>
        </p:nvSpPr>
        <p:spPr bwMode="auto">
          <a:xfrm>
            <a:off x="3275924" y="2640136"/>
            <a:ext cx="270356" cy="212713"/>
          </a:xfrm>
          <a:custGeom>
            <a:avLst/>
            <a:gdLst>
              <a:gd name="T0" fmla="*/ 285 w 333"/>
              <a:gd name="T1" fmla="*/ 0 h 262"/>
              <a:gd name="T2" fmla="*/ 121 w 333"/>
              <a:gd name="T3" fmla="*/ 165 h 262"/>
              <a:gd name="T4" fmla="*/ 49 w 333"/>
              <a:gd name="T5" fmla="*/ 91 h 262"/>
              <a:gd name="T6" fmla="*/ 0 w 333"/>
              <a:gd name="T7" fmla="*/ 140 h 262"/>
              <a:gd name="T8" fmla="*/ 121 w 333"/>
              <a:gd name="T9" fmla="*/ 262 h 262"/>
              <a:gd name="T10" fmla="*/ 333 w 333"/>
              <a:gd name="T11" fmla="*/ 52 h 262"/>
              <a:gd name="T12" fmla="*/ 285 w 333"/>
              <a:gd name="T13" fmla="*/ 0 h 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33" h="262">
                <a:moveTo>
                  <a:pt x="285" y="0"/>
                </a:moveTo>
                <a:lnTo>
                  <a:pt x="121" y="165"/>
                </a:lnTo>
                <a:lnTo>
                  <a:pt x="49" y="91"/>
                </a:lnTo>
                <a:lnTo>
                  <a:pt x="0" y="140"/>
                </a:lnTo>
                <a:lnTo>
                  <a:pt x="121" y="262"/>
                </a:lnTo>
                <a:lnTo>
                  <a:pt x="333" y="52"/>
                </a:lnTo>
                <a:lnTo>
                  <a:pt x="285" y="0"/>
                </a:lnTo>
                <a:close/>
              </a:path>
            </a:pathLst>
          </a:custGeom>
          <a:solidFill>
            <a:srgbClr val="009981"/>
          </a:solidFill>
          <a:ln>
            <a:noFill/>
          </a:ln>
        </p:spPr>
        <p:txBody>
          <a:bodyPr vert="horz" wrap="square" lIns="55418" tIns="27709" rIns="55418" bIns="27709" numCol="1" anchor="t" anchorCtr="0" compatLnSpc="1">
            <a:prstTxWarp prst="textNoShape">
              <a:avLst/>
            </a:prstTxWarp>
          </a:bodyPr>
          <a:lstStyle/>
          <a:p>
            <a:endParaRPr lang="ru-RU" sz="1091"/>
          </a:p>
        </p:txBody>
      </p:sp>
      <p:sp>
        <p:nvSpPr>
          <p:cNvPr id="36" name="Freeform 6"/>
          <p:cNvSpPr>
            <a:spLocks/>
          </p:cNvSpPr>
          <p:nvPr/>
        </p:nvSpPr>
        <p:spPr bwMode="auto">
          <a:xfrm>
            <a:off x="3275924" y="3061461"/>
            <a:ext cx="270356" cy="212713"/>
          </a:xfrm>
          <a:custGeom>
            <a:avLst/>
            <a:gdLst>
              <a:gd name="T0" fmla="*/ 285 w 333"/>
              <a:gd name="T1" fmla="*/ 0 h 262"/>
              <a:gd name="T2" fmla="*/ 121 w 333"/>
              <a:gd name="T3" fmla="*/ 165 h 262"/>
              <a:gd name="T4" fmla="*/ 49 w 333"/>
              <a:gd name="T5" fmla="*/ 91 h 262"/>
              <a:gd name="T6" fmla="*/ 0 w 333"/>
              <a:gd name="T7" fmla="*/ 140 h 262"/>
              <a:gd name="T8" fmla="*/ 121 w 333"/>
              <a:gd name="T9" fmla="*/ 262 h 262"/>
              <a:gd name="T10" fmla="*/ 333 w 333"/>
              <a:gd name="T11" fmla="*/ 52 h 262"/>
              <a:gd name="T12" fmla="*/ 285 w 333"/>
              <a:gd name="T13" fmla="*/ 0 h 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33" h="262">
                <a:moveTo>
                  <a:pt x="285" y="0"/>
                </a:moveTo>
                <a:lnTo>
                  <a:pt x="121" y="165"/>
                </a:lnTo>
                <a:lnTo>
                  <a:pt x="49" y="91"/>
                </a:lnTo>
                <a:lnTo>
                  <a:pt x="0" y="140"/>
                </a:lnTo>
                <a:lnTo>
                  <a:pt x="121" y="262"/>
                </a:lnTo>
                <a:lnTo>
                  <a:pt x="333" y="52"/>
                </a:lnTo>
                <a:lnTo>
                  <a:pt x="285" y="0"/>
                </a:lnTo>
                <a:close/>
              </a:path>
            </a:pathLst>
          </a:custGeom>
          <a:solidFill>
            <a:srgbClr val="009981"/>
          </a:solidFill>
          <a:ln>
            <a:noFill/>
          </a:ln>
        </p:spPr>
        <p:txBody>
          <a:bodyPr vert="horz" wrap="square" lIns="55418" tIns="27709" rIns="55418" bIns="27709" numCol="1" anchor="t" anchorCtr="0" compatLnSpc="1">
            <a:prstTxWarp prst="textNoShape">
              <a:avLst/>
            </a:prstTxWarp>
          </a:bodyPr>
          <a:lstStyle/>
          <a:p>
            <a:endParaRPr lang="ru-RU" sz="1091"/>
          </a:p>
        </p:txBody>
      </p:sp>
      <p:sp>
        <p:nvSpPr>
          <p:cNvPr id="37" name="Freeform 6"/>
          <p:cNvSpPr>
            <a:spLocks/>
          </p:cNvSpPr>
          <p:nvPr/>
        </p:nvSpPr>
        <p:spPr bwMode="auto">
          <a:xfrm>
            <a:off x="3275924" y="3481722"/>
            <a:ext cx="270356" cy="212713"/>
          </a:xfrm>
          <a:custGeom>
            <a:avLst/>
            <a:gdLst>
              <a:gd name="T0" fmla="*/ 285 w 333"/>
              <a:gd name="T1" fmla="*/ 0 h 262"/>
              <a:gd name="T2" fmla="*/ 121 w 333"/>
              <a:gd name="T3" fmla="*/ 165 h 262"/>
              <a:gd name="T4" fmla="*/ 49 w 333"/>
              <a:gd name="T5" fmla="*/ 91 h 262"/>
              <a:gd name="T6" fmla="*/ 0 w 333"/>
              <a:gd name="T7" fmla="*/ 140 h 262"/>
              <a:gd name="T8" fmla="*/ 121 w 333"/>
              <a:gd name="T9" fmla="*/ 262 h 262"/>
              <a:gd name="T10" fmla="*/ 333 w 333"/>
              <a:gd name="T11" fmla="*/ 52 h 262"/>
              <a:gd name="T12" fmla="*/ 285 w 333"/>
              <a:gd name="T13" fmla="*/ 0 h 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33" h="262">
                <a:moveTo>
                  <a:pt x="285" y="0"/>
                </a:moveTo>
                <a:lnTo>
                  <a:pt x="121" y="165"/>
                </a:lnTo>
                <a:lnTo>
                  <a:pt x="49" y="91"/>
                </a:lnTo>
                <a:lnTo>
                  <a:pt x="0" y="140"/>
                </a:lnTo>
                <a:lnTo>
                  <a:pt x="121" y="262"/>
                </a:lnTo>
                <a:lnTo>
                  <a:pt x="333" y="52"/>
                </a:lnTo>
                <a:lnTo>
                  <a:pt x="285" y="0"/>
                </a:lnTo>
                <a:close/>
              </a:path>
            </a:pathLst>
          </a:custGeom>
          <a:solidFill>
            <a:srgbClr val="009981"/>
          </a:solidFill>
          <a:ln>
            <a:noFill/>
          </a:ln>
        </p:spPr>
        <p:txBody>
          <a:bodyPr vert="horz" wrap="square" lIns="55418" tIns="27709" rIns="55418" bIns="27709" numCol="1" anchor="t" anchorCtr="0" compatLnSpc="1">
            <a:prstTxWarp prst="textNoShape">
              <a:avLst/>
            </a:prstTxWarp>
          </a:bodyPr>
          <a:lstStyle/>
          <a:p>
            <a:endParaRPr lang="ru-RU" sz="1091"/>
          </a:p>
        </p:txBody>
      </p:sp>
      <p:sp>
        <p:nvSpPr>
          <p:cNvPr id="38" name="Freeform 6"/>
          <p:cNvSpPr>
            <a:spLocks/>
          </p:cNvSpPr>
          <p:nvPr/>
        </p:nvSpPr>
        <p:spPr bwMode="auto">
          <a:xfrm>
            <a:off x="5080119" y="5041648"/>
            <a:ext cx="270356" cy="212713"/>
          </a:xfrm>
          <a:custGeom>
            <a:avLst/>
            <a:gdLst>
              <a:gd name="T0" fmla="*/ 285 w 333"/>
              <a:gd name="T1" fmla="*/ 0 h 262"/>
              <a:gd name="T2" fmla="*/ 121 w 333"/>
              <a:gd name="T3" fmla="*/ 165 h 262"/>
              <a:gd name="T4" fmla="*/ 49 w 333"/>
              <a:gd name="T5" fmla="*/ 91 h 262"/>
              <a:gd name="T6" fmla="*/ 0 w 333"/>
              <a:gd name="T7" fmla="*/ 140 h 262"/>
              <a:gd name="T8" fmla="*/ 121 w 333"/>
              <a:gd name="T9" fmla="*/ 262 h 262"/>
              <a:gd name="T10" fmla="*/ 333 w 333"/>
              <a:gd name="T11" fmla="*/ 52 h 262"/>
              <a:gd name="T12" fmla="*/ 285 w 333"/>
              <a:gd name="T13" fmla="*/ 0 h 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33" h="262">
                <a:moveTo>
                  <a:pt x="285" y="0"/>
                </a:moveTo>
                <a:lnTo>
                  <a:pt x="121" y="165"/>
                </a:lnTo>
                <a:lnTo>
                  <a:pt x="49" y="91"/>
                </a:lnTo>
                <a:lnTo>
                  <a:pt x="0" y="140"/>
                </a:lnTo>
                <a:lnTo>
                  <a:pt x="121" y="262"/>
                </a:lnTo>
                <a:lnTo>
                  <a:pt x="333" y="52"/>
                </a:lnTo>
                <a:lnTo>
                  <a:pt x="285" y="0"/>
                </a:lnTo>
                <a:close/>
              </a:path>
            </a:pathLst>
          </a:custGeom>
          <a:solidFill>
            <a:srgbClr val="009981"/>
          </a:solidFill>
          <a:ln>
            <a:noFill/>
          </a:ln>
        </p:spPr>
        <p:txBody>
          <a:bodyPr vert="horz" wrap="square" lIns="55418" tIns="27709" rIns="55418" bIns="27709" numCol="1" anchor="t" anchorCtr="0" compatLnSpc="1">
            <a:prstTxWarp prst="textNoShape">
              <a:avLst/>
            </a:prstTxWarp>
          </a:bodyPr>
          <a:lstStyle/>
          <a:p>
            <a:endParaRPr lang="ru-RU" sz="1091"/>
          </a:p>
        </p:txBody>
      </p:sp>
      <p:sp>
        <p:nvSpPr>
          <p:cNvPr id="39" name="Freeform 6"/>
          <p:cNvSpPr>
            <a:spLocks/>
          </p:cNvSpPr>
          <p:nvPr/>
        </p:nvSpPr>
        <p:spPr bwMode="auto">
          <a:xfrm>
            <a:off x="5079321" y="4617008"/>
            <a:ext cx="270356" cy="212713"/>
          </a:xfrm>
          <a:custGeom>
            <a:avLst/>
            <a:gdLst>
              <a:gd name="T0" fmla="*/ 285 w 333"/>
              <a:gd name="T1" fmla="*/ 0 h 262"/>
              <a:gd name="T2" fmla="*/ 121 w 333"/>
              <a:gd name="T3" fmla="*/ 165 h 262"/>
              <a:gd name="T4" fmla="*/ 49 w 333"/>
              <a:gd name="T5" fmla="*/ 91 h 262"/>
              <a:gd name="T6" fmla="*/ 0 w 333"/>
              <a:gd name="T7" fmla="*/ 140 h 262"/>
              <a:gd name="T8" fmla="*/ 121 w 333"/>
              <a:gd name="T9" fmla="*/ 262 h 262"/>
              <a:gd name="T10" fmla="*/ 333 w 333"/>
              <a:gd name="T11" fmla="*/ 52 h 262"/>
              <a:gd name="T12" fmla="*/ 285 w 333"/>
              <a:gd name="T13" fmla="*/ 0 h 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33" h="262">
                <a:moveTo>
                  <a:pt x="285" y="0"/>
                </a:moveTo>
                <a:lnTo>
                  <a:pt x="121" y="165"/>
                </a:lnTo>
                <a:lnTo>
                  <a:pt x="49" y="91"/>
                </a:lnTo>
                <a:lnTo>
                  <a:pt x="0" y="140"/>
                </a:lnTo>
                <a:lnTo>
                  <a:pt x="121" y="262"/>
                </a:lnTo>
                <a:lnTo>
                  <a:pt x="333" y="52"/>
                </a:lnTo>
                <a:lnTo>
                  <a:pt x="285" y="0"/>
                </a:lnTo>
                <a:close/>
              </a:path>
            </a:pathLst>
          </a:custGeom>
          <a:solidFill>
            <a:srgbClr val="009981"/>
          </a:solidFill>
          <a:ln>
            <a:noFill/>
          </a:ln>
        </p:spPr>
        <p:txBody>
          <a:bodyPr vert="horz" wrap="square" lIns="55418" tIns="27709" rIns="55418" bIns="27709" numCol="1" anchor="t" anchorCtr="0" compatLnSpc="1">
            <a:prstTxWarp prst="textNoShape">
              <a:avLst/>
            </a:prstTxWarp>
          </a:bodyPr>
          <a:lstStyle/>
          <a:p>
            <a:endParaRPr lang="ru-RU" sz="1091"/>
          </a:p>
        </p:txBody>
      </p:sp>
      <p:sp>
        <p:nvSpPr>
          <p:cNvPr id="40" name="Freeform 6"/>
          <p:cNvSpPr>
            <a:spLocks/>
          </p:cNvSpPr>
          <p:nvPr/>
        </p:nvSpPr>
        <p:spPr bwMode="auto">
          <a:xfrm>
            <a:off x="5079321" y="4244705"/>
            <a:ext cx="270356" cy="212713"/>
          </a:xfrm>
          <a:custGeom>
            <a:avLst/>
            <a:gdLst>
              <a:gd name="T0" fmla="*/ 285 w 333"/>
              <a:gd name="T1" fmla="*/ 0 h 262"/>
              <a:gd name="T2" fmla="*/ 121 w 333"/>
              <a:gd name="T3" fmla="*/ 165 h 262"/>
              <a:gd name="T4" fmla="*/ 49 w 333"/>
              <a:gd name="T5" fmla="*/ 91 h 262"/>
              <a:gd name="T6" fmla="*/ 0 w 333"/>
              <a:gd name="T7" fmla="*/ 140 h 262"/>
              <a:gd name="T8" fmla="*/ 121 w 333"/>
              <a:gd name="T9" fmla="*/ 262 h 262"/>
              <a:gd name="T10" fmla="*/ 333 w 333"/>
              <a:gd name="T11" fmla="*/ 52 h 262"/>
              <a:gd name="T12" fmla="*/ 285 w 333"/>
              <a:gd name="T13" fmla="*/ 0 h 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33" h="262">
                <a:moveTo>
                  <a:pt x="285" y="0"/>
                </a:moveTo>
                <a:lnTo>
                  <a:pt x="121" y="165"/>
                </a:lnTo>
                <a:lnTo>
                  <a:pt x="49" y="91"/>
                </a:lnTo>
                <a:lnTo>
                  <a:pt x="0" y="140"/>
                </a:lnTo>
                <a:lnTo>
                  <a:pt x="121" y="262"/>
                </a:lnTo>
                <a:lnTo>
                  <a:pt x="333" y="52"/>
                </a:lnTo>
                <a:lnTo>
                  <a:pt x="285" y="0"/>
                </a:lnTo>
                <a:close/>
              </a:path>
            </a:pathLst>
          </a:custGeom>
          <a:solidFill>
            <a:srgbClr val="009981"/>
          </a:solidFill>
          <a:ln>
            <a:noFill/>
          </a:ln>
        </p:spPr>
        <p:txBody>
          <a:bodyPr vert="horz" wrap="square" lIns="55418" tIns="27709" rIns="55418" bIns="27709" numCol="1" anchor="t" anchorCtr="0" compatLnSpc="1">
            <a:prstTxWarp prst="textNoShape">
              <a:avLst/>
            </a:prstTxWarp>
          </a:bodyPr>
          <a:lstStyle/>
          <a:p>
            <a:endParaRPr lang="ru-RU" sz="1091"/>
          </a:p>
        </p:txBody>
      </p:sp>
      <p:sp>
        <p:nvSpPr>
          <p:cNvPr id="41" name="Freeform 6"/>
          <p:cNvSpPr>
            <a:spLocks/>
          </p:cNvSpPr>
          <p:nvPr/>
        </p:nvSpPr>
        <p:spPr bwMode="auto">
          <a:xfrm>
            <a:off x="5079321" y="3868495"/>
            <a:ext cx="270356" cy="212713"/>
          </a:xfrm>
          <a:custGeom>
            <a:avLst/>
            <a:gdLst>
              <a:gd name="T0" fmla="*/ 285 w 333"/>
              <a:gd name="T1" fmla="*/ 0 h 262"/>
              <a:gd name="T2" fmla="*/ 121 w 333"/>
              <a:gd name="T3" fmla="*/ 165 h 262"/>
              <a:gd name="T4" fmla="*/ 49 w 333"/>
              <a:gd name="T5" fmla="*/ 91 h 262"/>
              <a:gd name="T6" fmla="*/ 0 w 333"/>
              <a:gd name="T7" fmla="*/ 140 h 262"/>
              <a:gd name="T8" fmla="*/ 121 w 333"/>
              <a:gd name="T9" fmla="*/ 262 h 262"/>
              <a:gd name="T10" fmla="*/ 333 w 333"/>
              <a:gd name="T11" fmla="*/ 52 h 262"/>
              <a:gd name="T12" fmla="*/ 285 w 333"/>
              <a:gd name="T13" fmla="*/ 0 h 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33" h="262">
                <a:moveTo>
                  <a:pt x="285" y="0"/>
                </a:moveTo>
                <a:lnTo>
                  <a:pt x="121" y="165"/>
                </a:lnTo>
                <a:lnTo>
                  <a:pt x="49" y="91"/>
                </a:lnTo>
                <a:lnTo>
                  <a:pt x="0" y="140"/>
                </a:lnTo>
                <a:lnTo>
                  <a:pt x="121" y="262"/>
                </a:lnTo>
                <a:lnTo>
                  <a:pt x="333" y="52"/>
                </a:lnTo>
                <a:lnTo>
                  <a:pt x="285" y="0"/>
                </a:lnTo>
                <a:close/>
              </a:path>
            </a:pathLst>
          </a:custGeom>
          <a:solidFill>
            <a:srgbClr val="009981"/>
          </a:solidFill>
          <a:ln>
            <a:noFill/>
          </a:ln>
        </p:spPr>
        <p:txBody>
          <a:bodyPr vert="horz" wrap="square" lIns="55418" tIns="27709" rIns="55418" bIns="27709" numCol="1" anchor="t" anchorCtr="0" compatLnSpc="1">
            <a:prstTxWarp prst="textNoShape">
              <a:avLst/>
            </a:prstTxWarp>
          </a:bodyPr>
          <a:lstStyle/>
          <a:p>
            <a:endParaRPr lang="ru-RU" sz="1091"/>
          </a:p>
        </p:txBody>
      </p:sp>
      <p:sp>
        <p:nvSpPr>
          <p:cNvPr id="42" name="Freeform 6"/>
          <p:cNvSpPr>
            <a:spLocks/>
          </p:cNvSpPr>
          <p:nvPr/>
        </p:nvSpPr>
        <p:spPr bwMode="auto">
          <a:xfrm>
            <a:off x="5079321" y="3050104"/>
            <a:ext cx="270356" cy="212713"/>
          </a:xfrm>
          <a:custGeom>
            <a:avLst/>
            <a:gdLst>
              <a:gd name="T0" fmla="*/ 285 w 333"/>
              <a:gd name="T1" fmla="*/ 0 h 262"/>
              <a:gd name="T2" fmla="*/ 121 w 333"/>
              <a:gd name="T3" fmla="*/ 165 h 262"/>
              <a:gd name="T4" fmla="*/ 49 w 333"/>
              <a:gd name="T5" fmla="*/ 91 h 262"/>
              <a:gd name="T6" fmla="*/ 0 w 333"/>
              <a:gd name="T7" fmla="*/ 140 h 262"/>
              <a:gd name="T8" fmla="*/ 121 w 333"/>
              <a:gd name="T9" fmla="*/ 262 h 262"/>
              <a:gd name="T10" fmla="*/ 333 w 333"/>
              <a:gd name="T11" fmla="*/ 52 h 262"/>
              <a:gd name="T12" fmla="*/ 285 w 333"/>
              <a:gd name="T13" fmla="*/ 0 h 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33" h="262">
                <a:moveTo>
                  <a:pt x="285" y="0"/>
                </a:moveTo>
                <a:lnTo>
                  <a:pt x="121" y="165"/>
                </a:lnTo>
                <a:lnTo>
                  <a:pt x="49" y="91"/>
                </a:lnTo>
                <a:lnTo>
                  <a:pt x="0" y="140"/>
                </a:lnTo>
                <a:lnTo>
                  <a:pt x="121" y="262"/>
                </a:lnTo>
                <a:lnTo>
                  <a:pt x="333" y="52"/>
                </a:lnTo>
                <a:lnTo>
                  <a:pt x="285" y="0"/>
                </a:lnTo>
                <a:close/>
              </a:path>
            </a:pathLst>
          </a:custGeom>
          <a:solidFill>
            <a:srgbClr val="009981"/>
          </a:solidFill>
          <a:ln>
            <a:noFill/>
          </a:ln>
        </p:spPr>
        <p:txBody>
          <a:bodyPr vert="horz" wrap="square" lIns="55418" tIns="27709" rIns="55418" bIns="27709" numCol="1" anchor="t" anchorCtr="0" compatLnSpc="1">
            <a:prstTxWarp prst="textNoShape">
              <a:avLst/>
            </a:prstTxWarp>
          </a:bodyPr>
          <a:lstStyle/>
          <a:p>
            <a:endParaRPr lang="ru-RU" sz="1091"/>
          </a:p>
        </p:txBody>
      </p:sp>
      <p:sp>
        <p:nvSpPr>
          <p:cNvPr id="43" name="Freeform 6"/>
          <p:cNvSpPr>
            <a:spLocks/>
          </p:cNvSpPr>
          <p:nvPr/>
        </p:nvSpPr>
        <p:spPr bwMode="auto">
          <a:xfrm>
            <a:off x="5079321" y="2624802"/>
            <a:ext cx="270356" cy="212713"/>
          </a:xfrm>
          <a:custGeom>
            <a:avLst/>
            <a:gdLst>
              <a:gd name="T0" fmla="*/ 285 w 333"/>
              <a:gd name="T1" fmla="*/ 0 h 262"/>
              <a:gd name="T2" fmla="*/ 121 w 333"/>
              <a:gd name="T3" fmla="*/ 165 h 262"/>
              <a:gd name="T4" fmla="*/ 49 w 333"/>
              <a:gd name="T5" fmla="*/ 91 h 262"/>
              <a:gd name="T6" fmla="*/ 0 w 333"/>
              <a:gd name="T7" fmla="*/ 140 h 262"/>
              <a:gd name="T8" fmla="*/ 121 w 333"/>
              <a:gd name="T9" fmla="*/ 262 h 262"/>
              <a:gd name="T10" fmla="*/ 333 w 333"/>
              <a:gd name="T11" fmla="*/ 52 h 262"/>
              <a:gd name="T12" fmla="*/ 285 w 333"/>
              <a:gd name="T13" fmla="*/ 0 h 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33" h="262">
                <a:moveTo>
                  <a:pt x="285" y="0"/>
                </a:moveTo>
                <a:lnTo>
                  <a:pt x="121" y="165"/>
                </a:lnTo>
                <a:lnTo>
                  <a:pt x="49" y="91"/>
                </a:lnTo>
                <a:lnTo>
                  <a:pt x="0" y="140"/>
                </a:lnTo>
                <a:lnTo>
                  <a:pt x="121" y="262"/>
                </a:lnTo>
                <a:lnTo>
                  <a:pt x="333" y="52"/>
                </a:lnTo>
                <a:lnTo>
                  <a:pt x="285" y="0"/>
                </a:lnTo>
                <a:close/>
              </a:path>
            </a:pathLst>
          </a:custGeom>
          <a:solidFill>
            <a:srgbClr val="009981"/>
          </a:solidFill>
          <a:ln>
            <a:noFill/>
          </a:ln>
        </p:spPr>
        <p:txBody>
          <a:bodyPr vert="horz" wrap="square" lIns="55418" tIns="27709" rIns="55418" bIns="27709" numCol="1" anchor="t" anchorCtr="0" compatLnSpc="1">
            <a:prstTxWarp prst="textNoShape">
              <a:avLst/>
            </a:prstTxWarp>
          </a:bodyPr>
          <a:lstStyle/>
          <a:p>
            <a:endParaRPr lang="ru-RU" sz="1091"/>
          </a:p>
        </p:txBody>
      </p:sp>
      <p:sp>
        <p:nvSpPr>
          <p:cNvPr id="44" name="Freeform 6"/>
          <p:cNvSpPr>
            <a:spLocks/>
          </p:cNvSpPr>
          <p:nvPr/>
        </p:nvSpPr>
        <p:spPr bwMode="auto">
          <a:xfrm>
            <a:off x="5079321" y="2189387"/>
            <a:ext cx="270356" cy="212713"/>
          </a:xfrm>
          <a:custGeom>
            <a:avLst/>
            <a:gdLst>
              <a:gd name="T0" fmla="*/ 285 w 333"/>
              <a:gd name="T1" fmla="*/ 0 h 262"/>
              <a:gd name="T2" fmla="*/ 121 w 333"/>
              <a:gd name="T3" fmla="*/ 165 h 262"/>
              <a:gd name="T4" fmla="*/ 49 w 333"/>
              <a:gd name="T5" fmla="*/ 91 h 262"/>
              <a:gd name="T6" fmla="*/ 0 w 333"/>
              <a:gd name="T7" fmla="*/ 140 h 262"/>
              <a:gd name="T8" fmla="*/ 121 w 333"/>
              <a:gd name="T9" fmla="*/ 262 h 262"/>
              <a:gd name="T10" fmla="*/ 333 w 333"/>
              <a:gd name="T11" fmla="*/ 52 h 262"/>
              <a:gd name="T12" fmla="*/ 285 w 333"/>
              <a:gd name="T13" fmla="*/ 0 h 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33" h="262">
                <a:moveTo>
                  <a:pt x="285" y="0"/>
                </a:moveTo>
                <a:lnTo>
                  <a:pt x="121" y="165"/>
                </a:lnTo>
                <a:lnTo>
                  <a:pt x="49" y="91"/>
                </a:lnTo>
                <a:lnTo>
                  <a:pt x="0" y="140"/>
                </a:lnTo>
                <a:lnTo>
                  <a:pt x="121" y="262"/>
                </a:lnTo>
                <a:lnTo>
                  <a:pt x="333" y="52"/>
                </a:lnTo>
                <a:lnTo>
                  <a:pt x="285" y="0"/>
                </a:lnTo>
                <a:close/>
              </a:path>
            </a:pathLst>
          </a:custGeom>
          <a:solidFill>
            <a:srgbClr val="009981"/>
          </a:solidFill>
          <a:ln>
            <a:noFill/>
          </a:ln>
        </p:spPr>
        <p:txBody>
          <a:bodyPr vert="horz" wrap="square" lIns="55418" tIns="27709" rIns="55418" bIns="27709" numCol="1" anchor="t" anchorCtr="0" compatLnSpc="1">
            <a:prstTxWarp prst="textNoShape">
              <a:avLst/>
            </a:prstTxWarp>
          </a:bodyPr>
          <a:lstStyle/>
          <a:p>
            <a:endParaRPr lang="ru-RU" sz="1091"/>
          </a:p>
        </p:txBody>
      </p:sp>
      <p:sp>
        <p:nvSpPr>
          <p:cNvPr id="45" name="Freeform 6"/>
          <p:cNvSpPr>
            <a:spLocks/>
          </p:cNvSpPr>
          <p:nvPr/>
        </p:nvSpPr>
        <p:spPr bwMode="auto">
          <a:xfrm>
            <a:off x="5080119" y="5479903"/>
            <a:ext cx="270356" cy="212713"/>
          </a:xfrm>
          <a:custGeom>
            <a:avLst/>
            <a:gdLst>
              <a:gd name="T0" fmla="*/ 285 w 333"/>
              <a:gd name="T1" fmla="*/ 0 h 262"/>
              <a:gd name="T2" fmla="*/ 121 w 333"/>
              <a:gd name="T3" fmla="*/ 165 h 262"/>
              <a:gd name="T4" fmla="*/ 49 w 333"/>
              <a:gd name="T5" fmla="*/ 91 h 262"/>
              <a:gd name="T6" fmla="*/ 0 w 333"/>
              <a:gd name="T7" fmla="*/ 140 h 262"/>
              <a:gd name="T8" fmla="*/ 121 w 333"/>
              <a:gd name="T9" fmla="*/ 262 h 262"/>
              <a:gd name="T10" fmla="*/ 333 w 333"/>
              <a:gd name="T11" fmla="*/ 52 h 262"/>
              <a:gd name="T12" fmla="*/ 285 w 333"/>
              <a:gd name="T13" fmla="*/ 0 h 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33" h="262">
                <a:moveTo>
                  <a:pt x="285" y="0"/>
                </a:moveTo>
                <a:lnTo>
                  <a:pt x="121" y="165"/>
                </a:lnTo>
                <a:lnTo>
                  <a:pt x="49" y="91"/>
                </a:lnTo>
                <a:lnTo>
                  <a:pt x="0" y="140"/>
                </a:lnTo>
                <a:lnTo>
                  <a:pt x="121" y="262"/>
                </a:lnTo>
                <a:lnTo>
                  <a:pt x="333" y="52"/>
                </a:lnTo>
                <a:lnTo>
                  <a:pt x="285" y="0"/>
                </a:lnTo>
                <a:close/>
              </a:path>
            </a:pathLst>
          </a:custGeom>
          <a:solidFill>
            <a:srgbClr val="009981"/>
          </a:solidFill>
          <a:ln>
            <a:noFill/>
          </a:ln>
        </p:spPr>
        <p:txBody>
          <a:bodyPr vert="horz" wrap="square" lIns="55418" tIns="27709" rIns="55418" bIns="27709" numCol="1" anchor="t" anchorCtr="0" compatLnSpc="1">
            <a:prstTxWarp prst="textNoShape">
              <a:avLst/>
            </a:prstTxWarp>
          </a:bodyPr>
          <a:lstStyle/>
          <a:p>
            <a:endParaRPr lang="ru-RU" sz="1091"/>
          </a:p>
        </p:txBody>
      </p:sp>
      <p:sp>
        <p:nvSpPr>
          <p:cNvPr id="46" name="Freeform 6"/>
          <p:cNvSpPr>
            <a:spLocks/>
          </p:cNvSpPr>
          <p:nvPr/>
        </p:nvSpPr>
        <p:spPr bwMode="auto">
          <a:xfrm>
            <a:off x="3275924" y="2201021"/>
            <a:ext cx="270356" cy="212713"/>
          </a:xfrm>
          <a:custGeom>
            <a:avLst/>
            <a:gdLst>
              <a:gd name="T0" fmla="*/ 285 w 333"/>
              <a:gd name="T1" fmla="*/ 0 h 262"/>
              <a:gd name="T2" fmla="*/ 121 w 333"/>
              <a:gd name="T3" fmla="*/ 165 h 262"/>
              <a:gd name="T4" fmla="*/ 49 w 333"/>
              <a:gd name="T5" fmla="*/ 91 h 262"/>
              <a:gd name="T6" fmla="*/ 0 w 333"/>
              <a:gd name="T7" fmla="*/ 140 h 262"/>
              <a:gd name="T8" fmla="*/ 121 w 333"/>
              <a:gd name="T9" fmla="*/ 262 h 262"/>
              <a:gd name="T10" fmla="*/ 333 w 333"/>
              <a:gd name="T11" fmla="*/ 52 h 262"/>
              <a:gd name="T12" fmla="*/ 285 w 333"/>
              <a:gd name="T13" fmla="*/ 0 h 2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333" h="262">
                <a:moveTo>
                  <a:pt x="285" y="0"/>
                </a:moveTo>
                <a:lnTo>
                  <a:pt x="121" y="165"/>
                </a:lnTo>
                <a:lnTo>
                  <a:pt x="49" y="91"/>
                </a:lnTo>
                <a:lnTo>
                  <a:pt x="0" y="140"/>
                </a:lnTo>
                <a:lnTo>
                  <a:pt x="121" y="262"/>
                </a:lnTo>
                <a:lnTo>
                  <a:pt x="333" y="52"/>
                </a:lnTo>
                <a:lnTo>
                  <a:pt x="285" y="0"/>
                </a:lnTo>
                <a:close/>
              </a:path>
            </a:pathLst>
          </a:custGeom>
          <a:solidFill>
            <a:srgbClr val="009981"/>
          </a:solidFill>
          <a:ln>
            <a:noFill/>
          </a:ln>
        </p:spPr>
        <p:txBody>
          <a:bodyPr vert="horz" wrap="square" lIns="55418" tIns="27709" rIns="55418" bIns="27709" numCol="1" anchor="t" anchorCtr="0" compatLnSpc="1">
            <a:prstTxWarp prst="textNoShape">
              <a:avLst/>
            </a:prstTxWarp>
          </a:bodyPr>
          <a:lstStyle/>
          <a:p>
            <a:endParaRPr lang="ru-RU" sz="1091"/>
          </a:p>
        </p:txBody>
      </p:sp>
      <p:sp>
        <p:nvSpPr>
          <p:cNvPr id="47" name="TextBox 46"/>
          <p:cNvSpPr txBox="1"/>
          <p:nvPr/>
        </p:nvSpPr>
        <p:spPr>
          <a:xfrm>
            <a:off x="2616730" y="1576452"/>
            <a:ext cx="158874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 algn="ctr">
              <a:defRPr sz="2800" b="1"/>
            </a:lvl1pPr>
          </a:lstStyle>
          <a:p>
            <a:r>
              <a:rPr lang="en-US" sz="1200" dirty="0"/>
              <a:t>Kaspersky Safe Kids</a:t>
            </a:r>
          </a:p>
          <a:p>
            <a:r>
              <a:rPr lang="en-US" sz="1200" dirty="0"/>
              <a:t>Free</a:t>
            </a:r>
            <a:endParaRPr lang="ru-RU" sz="1200" dirty="0"/>
          </a:p>
        </p:txBody>
      </p:sp>
      <p:sp>
        <p:nvSpPr>
          <p:cNvPr id="48" name="TextBox 47"/>
          <p:cNvSpPr txBox="1"/>
          <p:nvPr/>
        </p:nvSpPr>
        <p:spPr>
          <a:xfrm>
            <a:off x="4074749" y="1535955"/>
            <a:ext cx="217439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1200" b="1" dirty="0"/>
              <a:t>Kaspersky Safe Kids</a:t>
            </a:r>
          </a:p>
          <a:p>
            <a:pPr algn="ctr"/>
            <a:r>
              <a:rPr lang="en-US" sz="1200" b="1" dirty="0"/>
              <a:t>Premium</a:t>
            </a:r>
            <a:endParaRPr lang="ru-RU" sz="1200" b="1" dirty="0"/>
          </a:p>
        </p:txBody>
      </p:sp>
      <p:sp>
        <p:nvSpPr>
          <p:cNvPr id="49" name="TextBox 48"/>
          <p:cNvSpPr txBox="1"/>
          <p:nvPr/>
        </p:nvSpPr>
        <p:spPr>
          <a:xfrm>
            <a:off x="6500924" y="6227939"/>
            <a:ext cx="2401455" cy="241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70" i="1" dirty="0"/>
              <a:t>* </a:t>
            </a:r>
            <a:r>
              <a:rPr lang="ru-RU" sz="970" i="1" dirty="0"/>
              <a:t>С ограничениями для устройств </a:t>
            </a:r>
            <a:r>
              <a:rPr lang="en-US" sz="970" i="1" dirty="0"/>
              <a:t>iOS</a:t>
            </a:r>
            <a:endParaRPr lang="ru-RU" sz="970" i="1" dirty="0"/>
          </a:p>
        </p:txBody>
      </p:sp>
    </p:spTree>
    <p:extLst>
      <p:ext uri="{BB962C8B-B14F-4D97-AF65-F5344CB8AC3E}">
        <p14:creationId xmlns:p14="http://schemas.microsoft.com/office/powerpoint/2010/main" val="2938220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0377" y="174171"/>
            <a:ext cx="4215937" cy="140741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337503" y="1757152"/>
            <a:ext cx="462676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Веб контроль – более 40 категорий</a:t>
            </a:r>
            <a:r>
              <a:rPr lang="en-US" sz="2400" dirty="0" smtClean="0"/>
              <a:t> </a:t>
            </a:r>
            <a:r>
              <a:rPr lang="ru-RU" sz="2400" dirty="0" smtClean="0"/>
              <a:t>веб сайтов, </a:t>
            </a:r>
            <a:r>
              <a:rPr lang="ru-RU" sz="2400" b="1" dirty="0" smtClean="0"/>
              <a:t>полная поддержка </a:t>
            </a:r>
            <a:r>
              <a:rPr lang="ru-RU" sz="2400" b="1" dirty="0"/>
              <a:t>ФЗ-114, -139, -152, -</a:t>
            </a:r>
            <a:r>
              <a:rPr lang="ru-RU" sz="2400" b="1" dirty="0" smtClean="0"/>
              <a:t>436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Контроль </a:t>
            </a:r>
            <a:r>
              <a:rPr lang="en-US" sz="2400" dirty="0" smtClean="0"/>
              <a:t>SSL </a:t>
            </a:r>
            <a:r>
              <a:rPr lang="ru-RU" sz="2400" dirty="0" smtClean="0"/>
              <a:t>траффика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 smtClean="0"/>
              <a:t>Поддержка протокола </a:t>
            </a:r>
            <a:r>
              <a:rPr lang="en-US" sz="2400" dirty="0" smtClean="0"/>
              <a:t>ICAP</a:t>
            </a:r>
            <a:endParaRPr lang="ru-RU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Детектирование Вредоносного ПО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Детектирование зараженных документов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Защита от шифровальщиков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dirty="0" smtClean="0"/>
          </a:p>
          <a:p>
            <a:pPr marL="342900" indent="-342900">
              <a:buAutoNum type="arabicPeriod"/>
            </a:pPr>
            <a:endParaRPr lang="ru-RU" sz="2400" dirty="0"/>
          </a:p>
        </p:txBody>
      </p:sp>
      <p:pic>
        <p:nvPicPr>
          <p:cNvPr id="2050" name="img778771" descr="84b2a59e-4ebc-49a6-9206-0d0db1d9aa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10" y="1095761"/>
            <a:ext cx="6705276" cy="4913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4E2F875A-45D0-4DDD-9D1A-87BBECF8F9F5}"/>
              </a:ext>
            </a:extLst>
          </p:cNvPr>
          <p:cNvSpPr txBox="1">
            <a:spLocks/>
          </p:cNvSpPr>
          <p:nvPr/>
        </p:nvSpPr>
        <p:spPr>
          <a:xfrm>
            <a:off x="423219" y="349736"/>
            <a:ext cx="11345562" cy="47705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500" b="1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Что можно сделать для школы?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3093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C99E73-37E9-4EDF-8DE6-9D668A267D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ru-RU"/>
              <a:t>Взрослые и дети в цифровом мире</a:t>
            </a:r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496412-C932-4222-8CAD-2BA5B5CD0D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652B60-3086-4BD3-8E82-9D00790DFF71}" type="slidenum">
              <a:rPr lang="ru-RU" smtClean="0"/>
              <a:pPr/>
              <a:t>39</a:t>
            </a:fld>
            <a:endParaRPr lang="ru-RU" dirty="0"/>
          </a:p>
        </p:txBody>
      </p:sp>
      <p:sp>
        <p:nvSpPr>
          <p:cNvPr id="8" name="object 2"/>
          <p:cNvSpPr txBox="1">
            <a:spLocks/>
          </p:cNvSpPr>
          <p:nvPr/>
        </p:nvSpPr>
        <p:spPr>
          <a:xfrm>
            <a:off x="217715" y="362253"/>
            <a:ext cx="11440885" cy="1631216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500" b="1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/>
              <a:t>Лаборатория </a:t>
            </a:r>
            <a:r>
              <a:rPr lang="ru-RU" dirty="0" err="1" smtClean="0"/>
              <a:t>касперского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				и издательство просвещение - учителям</a:t>
            </a:r>
            <a:r>
              <a:rPr lang="en-US" dirty="0" smtClean="0"/>
              <a:t> 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6383" y="88695"/>
            <a:ext cx="1937657" cy="7928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7715" y="2148595"/>
            <a:ext cx="1216358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/>
              <a:t>Информационная безопасность или на расстоянии одного вируса – учебное пособие для 7</a:t>
            </a:r>
            <a:r>
              <a:rPr lang="en-US" b="1" dirty="0" smtClean="0"/>
              <a:t>-9 </a:t>
            </a:r>
            <a:r>
              <a:rPr lang="ru-RU" b="1" dirty="0" smtClean="0"/>
              <a:t>классов.</a:t>
            </a:r>
          </a:p>
          <a:p>
            <a:endParaRPr lang="ru-RU" dirty="0"/>
          </a:p>
          <a:p>
            <a:r>
              <a:rPr lang="ru-RU" dirty="0" smtClean="0"/>
              <a:t>Автор – </a:t>
            </a:r>
            <a:r>
              <a:rPr lang="ru-RU" dirty="0" err="1" smtClean="0"/>
              <a:t>Наместникова</a:t>
            </a:r>
            <a:r>
              <a:rPr lang="ru-RU" dirty="0" smtClean="0"/>
              <a:t> Мария Сергеевна</a:t>
            </a:r>
            <a:endParaRPr lang="ru-RU" dirty="0"/>
          </a:p>
        </p:txBody>
      </p:sp>
      <p:pic>
        <p:nvPicPr>
          <p:cNvPr id="2052" name="Picture 4" descr="Image result for Ð¼Ð°ÑÐ¸Ñ Ð½Ð°Ð¼ÐµÑÑÐ½Ð¸ÐºÐ¾Ð²Ð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3104" y="2743200"/>
            <a:ext cx="2337386" cy="2968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23219" y="3415670"/>
            <a:ext cx="8265706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 smtClean="0"/>
              <a:t>Уникальный материал – создан лучшими экспертами по информационной безопасности совместно с редакторами ведущего издательства учебной литературы в стране.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 smtClean="0"/>
              <a:t>Предназначен для 7</a:t>
            </a:r>
            <a:r>
              <a:rPr lang="en-US" dirty="0" smtClean="0"/>
              <a:t>-9</a:t>
            </a:r>
            <a:r>
              <a:rPr lang="ru-RU" dirty="0" err="1" smtClean="0"/>
              <a:t>ых</a:t>
            </a:r>
            <a:r>
              <a:rPr lang="ru-RU" dirty="0" smtClean="0"/>
              <a:t> классов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ru-RU" dirty="0" smtClean="0"/>
              <a:t>Пособие реализует требования ФГОС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54318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FD4B23-B792-4E18-9ED9-C4535EA16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ПЕРВЫЙ СМАРТФОН ИЛИ ПЛАНШЕТ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D99F59-442B-4206-87F3-F2188678492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22270" y="856389"/>
            <a:ext cx="10555543" cy="1877437"/>
          </a:xfrm>
        </p:spPr>
        <p:txBody>
          <a:bodyPr wrap="square">
            <a:spAutoFit/>
          </a:bodyPr>
          <a:lstStyle/>
          <a:p>
            <a:r>
              <a:rPr lang="ru-RU" sz="2000" dirty="0"/>
              <a:t>Мобильное устройство родители чаще всего дают ребенку впервые в </a:t>
            </a:r>
            <a:r>
              <a:rPr lang="ru-RU" sz="2000" dirty="0">
                <a:solidFill>
                  <a:srgbClr val="00A88E"/>
                </a:solidFill>
                <a:latin typeface="+mj-lt"/>
              </a:rPr>
              <a:t>3 года</a:t>
            </a:r>
            <a:r>
              <a:rPr lang="ru-RU" sz="2000" b="1" dirty="0"/>
              <a:t>.</a:t>
            </a:r>
          </a:p>
          <a:p>
            <a:endParaRPr lang="ru-RU" sz="2000" dirty="0"/>
          </a:p>
          <a:p>
            <a:r>
              <a:rPr lang="ru-RU" sz="2000" dirty="0">
                <a:solidFill>
                  <a:srgbClr val="00A88E"/>
                </a:solidFill>
                <a:latin typeface="+mj-lt"/>
              </a:rPr>
              <a:t>У </a:t>
            </a:r>
            <a:r>
              <a:rPr lang="ru-RU" sz="2000" b="1" dirty="0">
                <a:solidFill>
                  <a:srgbClr val="00A88E"/>
                </a:solidFill>
                <a:latin typeface="+mj-lt"/>
              </a:rPr>
              <a:t>54</a:t>
            </a:r>
            <a:r>
              <a:rPr lang="en-US" sz="2000" b="1" dirty="0">
                <a:solidFill>
                  <a:srgbClr val="00A88E"/>
                </a:solidFill>
                <a:latin typeface="+mj-lt"/>
              </a:rPr>
              <a:t>%</a:t>
            </a:r>
            <a:r>
              <a:rPr lang="en-US" sz="2000" dirty="0">
                <a:solidFill>
                  <a:srgbClr val="00A88E"/>
                </a:solidFill>
                <a:latin typeface="+mj-lt"/>
              </a:rPr>
              <a:t> </a:t>
            </a:r>
            <a:r>
              <a:rPr lang="ru-RU" sz="2000" dirty="0">
                <a:solidFill>
                  <a:srgbClr val="00A88E"/>
                </a:solidFill>
                <a:latin typeface="+mj-lt"/>
              </a:rPr>
              <a:t>детей </a:t>
            </a:r>
            <a:r>
              <a:rPr lang="ru-RU" sz="2000" dirty="0"/>
              <a:t>в возрасте </a:t>
            </a:r>
            <a:r>
              <a:rPr lang="ru-RU" sz="2000" b="1" dirty="0">
                <a:solidFill>
                  <a:srgbClr val="00A88E"/>
                </a:solidFill>
                <a:latin typeface="+mj-lt"/>
              </a:rPr>
              <a:t>4-6</a:t>
            </a:r>
            <a:r>
              <a:rPr lang="ru-RU" sz="2000" dirty="0">
                <a:latin typeface="+mj-lt"/>
              </a:rPr>
              <a:t> </a:t>
            </a:r>
            <a:r>
              <a:rPr lang="ru-RU" sz="2000" b="1" dirty="0">
                <a:solidFill>
                  <a:srgbClr val="00A88E"/>
                </a:solidFill>
                <a:latin typeface="+mj-lt"/>
              </a:rPr>
              <a:t>лет</a:t>
            </a:r>
            <a:r>
              <a:rPr lang="ru-RU" sz="2000" dirty="0">
                <a:latin typeface="+mj-lt"/>
              </a:rPr>
              <a:t> </a:t>
            </a:r>
            <a:r>
              <a:rPr lang="ru-RU" sz="2000" dirty="0"/>
              <a:t>уже есть свой смартфон или планшет, а к </a:t>
            </a:r>
            <a:r>
              <a:rPr lang="ru-RU" sz="2000" b="1" dirty="0">
                <a:solidFill>
                  <a:srgbClr val="00A88E"/>
                </a:solidFill>
                <a:latin typeface="+mj-lt"/>
              </a:rPr>
              <a:t>11-14</a:t>
            </a:r>
            <a:r>
              <a:rPr lang="ru-RU" sz="2000" dirty="0">
                <a:latin typeface="+mj-lt"/>
              </a:rPr>
              <a:t> </a:t>
            </a:r>
            <a:r>
              <a:rPr lang="ru-RU" sz="2000" b="1" dirty="0" smtClean="0">
                <a:solidFill>
                  <a:srgbClr val="00A88E"/>
                </a:solidFill>
                <a:latin typeface="+mj-lt"/>
              </a:rPr>
              <a:t>годам </a:t>
            </a:r>
            <a:r>
              <a:rPr lang="ru-RU" sz="2000" dirty="0" smtClean="0"/>
              <a:t>этот </a:t>
            </a:r>
            <a:r>
              <a:rPr lang="ru-RU" sz="2000" dirty="0"/>
              <a:t>показатель достигает отметки в </a:t>
            </a:r>
            <a:r>
              <a:rPr lang="ru-RU" sz="2000" dirty="0">
                <a:solidFill>
                  <a:srgbClr val="00A88E"/>
                </a:solidFill>
                <a:latin typeface="+mj-lt"/>
              </a:rPr>
              <a:t>97</a:t>
            </a:r>
            <a:r>
              <a:rPr lang="en-US" sz="2000" dirty="0">
                <a:solidFill>
                  <a:srgbClr val="00A88E"/>
                </a:solidFill>
                <a:latin typeface="+mj-lt"/>
              </a:rPr>
              <a:t>%</a:t>
            </a:r>
            <a:r>
              <a:rPr lang="ru-RU" sz="2000" dirty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ru-RU" sz="1800" dirty="0"/>
          </a:p>
          <a:p>
            <a:endParaRPr lang="ru-RU" sz="1800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1194581-CA72-473B-8810-1FD960A0D8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ru-RU"/>
              <a:t>Взрослые и дети в цифровом мире</a:t>
            </a:r>
            <a:endParaRPr lang="ru-RU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AAFC9F9-DFB1-4A71-A80F-351DBCCE11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652B60-3086-4BD3-8E82-9D00790DFF71}" type="slidenum">
              <a:rPr lang="ru-RU" smtClean="0"/>
              <a:pPr/>
              <a:t>4</a:t>
            </a:fld>
            <a:endParaRPr lang="ru-RU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7A82609-4A51-41F7-8560-7D5CC0F261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88" y="944563"/>
            <a:ext cx="565348" cy="576262"/>
          </a:xfrm>
          <a:prstGeom prst="rect">
            <a:avLst/>
          </a:prstGeom>
        </p:spPr>
      </p:pic>
      <p:pic>
        <p:nvPicPr>
          <p:cNvPr id="3" name="Graphic 2">
            <a:extLst>
              <a:ext uri="{FF2B5EF4-FFF2-40B4-BE49-F238E27FC236}">
                <a16:creationId xmlns:a16="http://schemas.microsoft.com/office/drawing/2014/main" id="{3F62D2D8-691D-4CCA-BDBF-C72E49200F7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 t="1" b="40443"/>
          <a:stretch/>
        </p:blipFill>
        <p:spPr>
          <a:xfrm>
            <a:off x="796862" y="2018549"/>
            <a:ext cx="4390234" cy="3983061"/>
          </a:xfrm>
          <a:prstGeom prst="rect">
            <a:avLst/>
          </a:prstGeom>
        </p:spPr>
      </p:pic>
      <p:sp>
        <p:nvSpPr>
          <p:cNvPr id="293" name="Rectangle 292">
            <a:extLst>
              <a:ext uri="{FF2B5EF4-FFF2-40B4-BE49-F238E27FC236}">
                <a16:creationId xmlns:a16="http://schemas.microsoft.com/office/drawing/2014/main" id="{67AD7ADF-50B6-4710-AB2B-D00AFB40C216}"/>
              </a:ext>
            </a:extLst>
          </p:cNvPr>
          <p:cNvSpPr/>
          <p:nvPr/>
        </p:nvSpPr>
        <p:spPr>
          <a:xfrm>
            <a:off x="6141760" y="2461171"/>
            <a:ext cx="572235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dirty="0">
                <a:solidFill>
                  <a:srgbClr val="000000"/>
                </a:solidFill>
              </a:rPr>
              <a:t>Взрослые сами активно приучают детей к гаджетам - </a:t>
            </a:r>
            <a:r>
              <a:rPr lang="ru-RU" sz="2000" b="1" dirty="0">
                <a:solidFill>
                  <a:srgbClr val="00A88E"/>
                </a:solidFill>
                <a:latin typeface="Museo Sans Cyrl 700"/>
              </a:rPr>
              <a:t>92</a:t>
            </a:r>
            <a:r>
              <a:rPr lang="en-US" sz="2000" b="1" dirty="0">
                <a:solidFill>
                  <a:srgbClr val="00A88E"/>
                </a:solidFill>
                <a:latin typeface="Museo Sans Cyrl 700"/>
              </a:rPr>
              <a:t>%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ru-RU" sz="2000" dirty="0">
                <a:solidFill>
                  <a:srgbClr val="00A88E"/>
                </a:solidFill>
                <a:latin typeface="Museo Sans Cyrl 700"/>
              </a:rPr>
              <a:t>родителей</a:t>
            </a:r>
            <a:r>
              <a:rPr lang="ru-RU" sz="2000" dirty="0">
                <a:solidFill>
                  <a:srgbClr val="000000"/>
                </a:solidFill>
              </a:rPr>
              <a:t> детей в возрасте</a:t>
            </a:r>
            <a:br>
              <a:rPr lang="ru-RU" sz="2000" dirty="0">
                <a:solidFill>
                  <a:srgbClr val="000000"/>
                </a:solidFill>
              </a:rPr>
            </a:br>
            <a:r>
              <a:rPr lang="ru-RU" sz="2000" b="1" dirty="0">
                <a:solidFill>
                  <a:srgbClr val="00A88E"/>
                </a:solidFill>
                <a:latin typeface="Museo Sans Cyrl 700"/>
              </a:rPr>
              <a:t>4-6</a:t>
            </a:r>
            <a:r>
              <a:rPr lang="ru-RU" sz="2000" dirty="0">
                <a:solidFill>
                  <a:srgbClr val="000000"/>
                </a:solidFill>
                <a:latin typeface="Museo Sans Cyrl 700"/>
              </a:rPr>
              <a:t> </a:t>
            </a:r>
            <a:r>
              <a:rPr lang="ru-RU" sz="2000" b="1" dirty="0">
                <a:solidFill>
                  <a:srgbClr val="00A88E"/>
                </a:solidFill>
                <a:latin typeface="Museo Sans Cyrl 700"/>
              </a:rPr>
              <a:t>лет</a:t>
            </a:r>
            <a:r>
              <a:rPr lang="ru-RU" sz="2000" dirty="0">
                <a:solidFill>
                  <a:srgbClr val="000000"/>
                </a:solidFill>
                <a:latin typeface="Museo Sans Cyrl 700"/>
              </a:rPr>
              <a:t> </a:t>
            </a:r>
            <a:r>
              <a:rPr lang="ru-RU" sz="2000" dirty="0">
                <a:solidFill>
                  <a:srgbClr val="000000"/>
                </a:solidFill>
              </a:rPr>
              <a:t>используют девайсы для обучения / развития ребенка. </a:t>
            </a:r>
          </a:p>
          <a:p>
            <a:pPr lvl="0"/>
            <a:endParaRPr lang="ru-RU" sz="2000" dirty="0">
              <a:solidFill>
                <a:srgbClr val="000000"/>
              </a:solidFill>
            </a:endParaRPr>
          </a:p>
          <a:p>
            <a:pPr lvl="0"/>
            <a:r>
              <a:rPr lang="ru-RU" sz="2000" dirty="0">
                <a:solidFill>
                  <a:srgbClr val="00A88E"/>
                </a:solidFill>
                <a:latin typeface="Museo Sans Cyrl 700"/>
              </a:rPr>
              <a:t>Почти половина </a:t>
            </a:r>
            <a:r>
              <a:rPr lang="ru-RU" sz="2000" dirty="0">
                <a:solidFill>
                  <a:srgbClr val="000000"/>
                </a:solidFill>
              </a:rPr>
              <a:t>родителей часто используют мобильные устройства в поездке, чтобы занять ребенка. 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1A2C2D36-00B0-41BC-B8ED-7E77712671B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465849" y="2733826"/>
            <a:ext cx="540000" cy="360000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5B6A684A-4668-4738-BDC0-2EC8297E545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465849" y="4094510"/>
            <a:ext cx="540000" cy="4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117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C99E73-37E9-4EDF-8DE6-9D668A267D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ru-RU"/>
              <a:t>Взрослые и дети в цифровом мире</a:t>
            </a:r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496412-C932-4222-8CAD-2BA5B5CD0D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652B60-3086-4BD3-8E82-9D00790DFF71}" type="slidenum">
              <a:rPr lang="ru-RU" smtClean="0"/>
              <a:pPr/>
              <a:t>40</a:t>
            </a:fld>
            <a:endParaRPr lang="ru-RU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6383" y="88695"/>
            <a:ext cx="1937657" cy="792825"/>
          </a:xfrm>
          <a:prstGeom prst="rect">
            <a:avLst/>
          </a:prstGeom>
        </p:spPr>
      </p:pic>
      <p:sp>
        <p:nvSpPr>
          <p:cNvPr id="10" name="object 2"/>
          <p:cNvSpPr txBox="1">
            <a:spLocks noGrp="1"/>
          </p:cNvSpPr>
          <p:nvPr>
            <p:ph type="title"/>
          </p:nvPr>
        </p:nvSpPr>
        <p:spPr>
          <a:xfrm>
            <a:off x="423219" y="239248"/>
            <a:ext cx="12910457" cy="477054"/>
          </a:xfrm>
        </p:spPr>
        <p:txBody>
          <a:bodyPr/>
          <a:lstStyle/>
          <a:p>
            <a:r>
              <a:rPr lang="ru-RU" dirty="0" smtClean="0"/>
              <a:t>Учебное пособие 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1559" y="716302"/>
            <a:ext cx="7791582" cy="5263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664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B9E201-5CD4-4AFE-9EC4-9A0FAC9C6A8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47514" y="2406651"/>
            <a:ext cx="7994319" cy="1749231"/>
          </a:xfrm>
        </p:spPr>
        <p:txBody>
          <a:bodyPr/>
          <a:lstStyle/>
          <a:p>
            <a:r>
              <a:rPr lang="ru-RU" dirty="0" smtClean="0"/>
              <a:t>Образовательные инициативы!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0735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9600" y="275167"/>
            <a:ext cx="10534685" cy="861774"/>
          </a:xfrm>
        </p:spPr>
        <p:txBody>
          <a:bodyPr/>
          <a:lstStyle/>
          <a:p>
            <a:r>
              <a:rPr lang="en-US" dirty="0" smtClean="0"/>
              <a:t>Kids.Kaspersky.ru</a:t>
            </a:r>
            <a:r>
              <a:rPr lang="ru-RU" dirty="0" smtClean="0"/>
              <a:t> - детям</a:t>
            </a:r>
            <a:r>
              <a:rPr lang="en-US" dirty="0" smtClean="0"/>
              <a:t>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7542" y="791164"/>
            <a:ext cx="8115156" cy="5468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321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9600" y="275167"/>
            <a:ext cx="10534685" cy="861774"/>
          </a:xfrm>
        </p:spPr>
        <p:txBody>
          <a:bodyPr/>
          <a:lstStyle/>
          <a:p>
            <a:r>
              <a:rPr lang="en-US" dirty="0" smtClean="0"/>
              <a:t>Kids.Kaspersky.ru</a:t>
            </a:r>
            <a:r>
              <a:rPr lang="ru-RU" dirty="0" smtClean="0"/>
              <a:t> - детям</a:t>
            </a:r>
            <a:r>
              <a:rPr lang="en-US" dirty="0" smtClean="0"/>
              <a:t> 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88359" y="958396"/>
            <a:ext cx="10424808" cy="532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507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9600" y="275167"/>
            <a:ext cx="10534685" cy="861774"/>
          </a:xfrm>
        </p:spPr>
        <p:txBody>
          <a:bodyPr/>
          <a:lstStyle/>
          <a:p>
            <a:r>
              <a:rPr lang="en-US" dirty="0" smtClean="0"/>
              <a:t>Kids.Kaspersky.ru - </a:t>
            </a:r>
            <a:r>
              <a:rPr lang="ru-RU" dirty="0" smtClean="0"/>
              <a:t>Родителям</a:t>
            </a:r>
            <a:r>
              <a:rPr lang="en-US" dirty="0" smtClean="0"/>
              <a:t> </a:t>
            </a:r>
            <a:r>
              <a:rPr lang="ru-RU" dirty="0" smtClean="0"/>
              <a:t>и учителям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2959" y="854202"/>
            <a:ext cx="7446941" cy="5563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993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2F875A-45D0-4DDD-9D1A-87BBECF8F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Обучающие игры</a:t>
            </a:r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496412-C932-4222-8CAD-2BA5B5CD0D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652B60-3086-4BD3-8E82-9D00790DFF71}" type="slidenum">
              <a:rPr lang="ru-RU" smtClean="0"/>
              <a:pPr/>
              <a:t>45</a:t>
            </a:fld>
            <a:endParaRPr lang="ru-RU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19" y="1674893"/>
            <a:ext cx="7124974" cy="3728736"/>
          </a:xfrm>
          <a:prstGeom prst="rect">
            <a:avLst/>
          </a:prstGeom>
        </p:spPr>
      </p:pic>
      <p:sp>
        <p:nvSpPr>
          <p:cNvPr id="7" name="object 9"/>
          <p:cNvSpPr txBox="1"/>
          <p:nvPr/>
        </p:nvSpPr>
        <p:spPr>
          <a:xfrm>
            <a:off x="7821881" y="1478184"/>
            <a:ext cx="4053744" cy="412215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7697" marR="7697">
              <a:lnSpc>
                <a:spcPct val="92800"/>
              </a:lnSpc>
            </a:pPr>
            <a:r>
              <a:rPr lang="ru-RU" dirty="0" smtClean="0"/>
              <a:t>«</a:t>
            </a:r>
            <a:r>
              <a:rPr lang="ru-RU" dirty="0"/>
              <a:t>Лаборатория Касперского» выпустила </a:t>
            </a:r>
            <a:r>
              <a:rPr lang="ru-RU" dirty="0" smtClean="0"/>
              <a:t>игру </a:t>
            </a:r>
            <a:r>
              <a:rPr lang="ru-RU" dirty="0"/>
              <a:t>для подростков «</a:t>
            </a:r>
            <a:r>
              <a:rPr lang="ru-RU" dirty="0" err="1"/>
              <a:t>Трансформеры</a:t>
            </a:r>
            <a:r>
              <a:rPr lang="ru-RU" dirty="0"/>
              <a:t>: </a:t>
            </a:r>
            <a:r>
              <a:rPr lang="ru-RU" dirty="0" err="1"/>
              <a:t>Бамблби</a:t>
            </a:r>
            <a:r>
              <a:rPr lang="ru-RU" dirty="0"/>
              <a:t>. Защитник», которая поможет им узнать больше о </a:t>
            </a:r>
            <a:r>
              <a:rPr lang="ru-RU" dirty="0" err="1"/>
              <a:t>кибербезопасности</a:t>
            </a:r>
            <a:r>
              <a:rPr lang="ru-RU" dirty="0" smtClean="0"/>
              <a:t>.</a:t>
            </a:r>
            <a:endParaRPr lang="en-US" dirty="0" smtClean="0"/>
          </a:p>
          <a:p>
            <a:pPr marL="7697" marR="7697">
              <a:lnSpc>
                <a:spcPct val="92800"/>
              </a:lnSpc>
            </a:pPr>
            <a:r>
              <a:rPr lang="ru-RU" dirty="0" smtClean="0"/>
              <a:t> </a:t>
            </a:r>
            <a:endParaRPr lang="en-US" dirty="0" smtClean="0"/>
          </a:p>
          <a:p>
            <a:pPr marL="7697" marR="7697">
              <a:lnSpc>
                <a:spcPct val="92800"/>
              </a:lnSpc>
            </a:pPr>
            <a:r>
              <a:rPr lang="ru-RU" dirty="0" smtClean="0"/>
              <a:t>Игрокам </a:t>
            </a:r>
            <a:r>
              <a:rPr lang="ru-RU" dirty="0"/>
              <a:t>предстоит столкнуться с секретами загадочных инопланетных технологий, выстроить отношения с различными персонажами, пройти 17 глав истории и в итоге спасти Землю. </a:t>
            </a:r>
            <a:endParaRPr lang="en-US" dirty="0" smtClean="0"/>
          </a:p>
          <a:p>
            <a:pPr marL="7697" marR="7697">
              <a:lnSpc>
                <a:spcPct val="92800"/>
              </a:lnSpc>
            </a:pPr>
            <a:endParaRPr lang="en-US" dirty="0"/>
          </a:p>
          <a:p>
            <a:pPr marL="7697" marR="7697">
              <a:lnSpc>
                <a:spcPct val="92800"/>
              </a:lnSpc>
            </a:pPr>
            <a:r>
              <a:rPr lang="ru-RU" dirty="0" smtClean="0"/>
              <a:t>Игру </a:t>
            </a:r>
            <a:r>
              <a:rPr lang="ru-RU" dirty="0"/>
              <a:t>можно бесплатно скачать в официальных магазинах приложений </a:t>
            </a:r>
            <a:r>
              <a:rPr lang="en-US" u="sng" dirty="0">
                <a:hlinkClick r:id="rId3"/>
              </a:rPr>
              <a:t>App Store</a:t>
            </a:r>
            <a:r>
              <a:rPr lang="ru-RU" dirty="0"/>
              <a:t> </a:t>
            </a:r>
            <a:r>
              <a:rPr lang="ru-RU" dirty="0" smtClean="0"/>
              <a:t>и</a:t>
            </a:r>
            <a:r>
              <a:rPr lang="en-US" dirty="0" smtClean="0"/>
              <a:t> </a:t>
            </a:r>
            <a:r>
              <a:rPr lang="en-US" u="sng" dirty="0" smtClean="0">
                <a:hlinkClick r:id="rId4"/>
              </a:rPr>
              <a:t>Google </a:t>
            </a:r>
            <a:r>
              <a:rPr lang="en-US" u="sng" dirty="0">
                <a:hlinkClick r:id="rId4"/>
              </a:rPr>
              <a:t>Play</a:t>
            </a:r>
            <a:r>
              <a:rPr lang="ru-RU" dirty="0"/>
              <a:t>.   </a:t>
            </a:r>
            <a:endParaRPr lang="ru-RU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902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496412-C932-4222-8CAD-2BA5B5CD0D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652B60-3086-4BD3-8E82-9D00790DFF71}" type="slidenum">
              <a:rPr lang="ru-RU" smtClean="0"/>
              <a:pPr/>
              <a:t>46</a:t>
            </a:fld>
            <a:endParaRPr lang="ru-RU" dirty="0"/>
          </a:p>
        </p:txBody>
      </p:sp>
      <p:sp>
        <p:nvSpPr>
          <p:cNvPr id="10" name="object 2"/>
          <p:cNvSpPr txBox="1">
            <a:spLocks noGrp="1"/>
          </p:cNvSpPr>
          <p:nvPr>
            <p:ph type="title"/>
          </p:nvPr>
        </p:nvSpPr>
        <p:spPr>
          <a:xfrm>
            <a:off x="423219" y="2084231"/>
            <a:ext cx="9482781" cy="3785652"/>
          </a:xfrm>
        </p:spPr>
        <p:txBody>
          <a:bodyPr/>
          <a:lstStyle/>
          <a:p>
            <a:r>
              <a:rPr lang="en-US" sz="2400" dirty="0" smtClean="0">
                <a:solidFill>
                  <a:schemeClr val="tx2"/>
                </a:solidFill>
              </a:rPr>
              <a:t/>
            </a:r>
            <a:br>
              <a:rPr lang="en-US" sz="2400" dirty="0" smtClean="0">
                <a:solidFill>
                  <a:schemeClr val="tx2"/>
                </a:solidFill>
              </a:rPr>
            </a:br>
            <a:r>
              <a:rPr lang="en-US" sz="2400" dirty="0">
                <a:solidFill>
                  <a:schemeClr val="tx2"/>
                </a:solidFill>
              </a:rPr>
              <a:t/>
            </a:r>
            <a:br>
              <a:rPr lang="en-US" sz="2400" dirty="0">
                <a:solidFill>
                  <a:schemeClr val="tx2"/>
                </a:solidFill>
              </a:rPr>
            </a:br>
            <a:r>
              <a:rPr lang="en-US" sz="2400" dirty="0" smtClean="0">
                <a:solidFill>
                  <a:schemeClr val="tx2"/>
                </a:solidFill>
              </a:rPr>
              <a:t/>
            </a:r>
            <a:br>
              <a:rPr lang="en-US" sz="2400" dirty="0" smtClean="0">
                <a:solidFill>
                  <a:schemeClr val="tx2"/>
                </a:solidFill>
              </a:rPr>
            </a:br>
            <a:r>
              <a:rPr lang="ru-RU" sz="2400" dirty="0" smtClean="0">
                <a:solidFill>
                  <a:schemeClr val="tx2"/>
                </a:solidFill>
              </a:rPr>
              <a:t>Спасибо! </a:t>
            </a:r>
            <a:r>
              <a:rPr lang="en-US" sz="2400" dirty="0" smtClean="0">
                <a:solidFill>
                  <a:schemeClr val="tx2"/>
                </a:solidFill>
              </a:rPr>
              <a:t/>
            </a:r>
            <a:br>
              <a:rPr lang="en-US" sz="2400" dirty="0" smtClean="0">
                <a:solidFill>
                  <a:schemeClr val="tx2"/>
                </a:solidFill>
              </a:rPr>
            </a:br>
            <a:r>
              <a:rPr lang="en-US" sz="2400" dirty="0">
                <a:solidFill>
                  <a:schemeClr val="tx2"/>
                </a:solidFill>
              </a:rPr>
              <a:t/>
            </a:r>
            <a:br>
              <a:rPr lang="en-US" sz="2400" dirty="0">
                <a:solidFill>
                  <a:schemeClr val="tx2"/>
                </a:solidFill>
              </a:rPr>
            </a:br>
            <a:r>
              <a:rPr lang="ru-RU" sz="2400" dirty="0" smtClean="0">
                <a:solidFill>
                  <a:schemeClr val="tx2"/>
                </a:solidFill>
              </a:rPr>
              <a:t>Читайте </a:t>
            </a:r>
            <a:r>
              <a:rPr lang="ru-RU" sz="2400" smtClean="0">
                <a:solidFill>
                  <a:schemeClr val="tx2"/>
                </a:solidFill>
              </a:rPr>
              <a:t>о детской (</a:t>
            </a:r>
            <a:r>
              <a:rPr lang="ru-RU" sz="2400" dirty="0" smtClean="0">
                <a:solidFill>
                  <a:schemeClr val="tx2"/>
                </a:solidFill>
              </a:rPr>
              <a:t>и не только) безопасности</a:t>
            </a:r>
            <a:r>
              <a:rPr lang="en-US" sz="2400" dirty="0" smtClean="0">
                <a:solidFill>
                  <a:schemeClr val="tx2"/>
                </a:solidFill>
              </a:rPr>
              <a:t>:</a:t>
            </a:r>
            <a:br>
              <a:rPr lang="en-US" sz="2400" dirty="0" smtClean="0">
                <a:solidFill>
                  <a:schemeClr val="tx2"/>
                </a:solidFill>
              </a:rPr>
            </a:br>
            <a:r>
              <a:rPr lang="ru-RU" sz="2400" dirty="0" smtClean="0">
                <a:solidFill>
                  <a:schemeClr val="tx2"/>
                </a:solidFill>
              </a:rPr>
              <a:t/>
            </a:r>
            <a:br>
              <a:rPr lang="ru-RU" sz="2400" dirty="0" smtClean="0">
                <a:solidFill>
                  <a:schemeClr val="tx2"/>
                </a:solidFill>
              </a:rPr>
            </a:br>
            <a:r>
              <a:rPr lang="en-US" sz="2400" dirty="0">
                <a:solidFill>
                  <a:srgbClr val="FF0000"/>
                </a:solidFill>
              </a:rPr>
              <a:t>https://kids.kaspersky.ru/</a:t>
            </a:r>
            <a:r>
              <a:rPr lang="ru-RU" sz="2400" dirty="0" smtClean="0">
                <a:solidFill>
                  <a:schemeClr val="tx2"/>
                </a:solidFill>
              </a:rPr>
              <a:t/>
            </a:r>
            <a:br>
              <a:rPr lang="ru-RU" sz="2400" dirty="0" smtClean="0">
                <a:solidFill>
                  <a:schemeClr val="tx2"/>
                </a:solidFill>
              </a:rPr>
            </a:br>
            <a:r>
              <a:rPr lang="en-US" sz="2400" dirty="0" smtClean="0">
                <a:solidFill>
                  <a:srgbClr val="FF0000"/>
                </a:solidFill>
              </a:rPr>
              <a:t>https</a:t>
            </a:r>
            <a:r>
              <a:rPr lang="en-US" sz="2400" dirty="0">
                <a:solidFill>
                  <a:srgbClr val="FF0000"/>
                </a:solidFill>
              </a:rPr>
              <a:t>://</a:t>
            </a:r>
            <a:r>
              <a:rPr lang="en-US" sz="2400" dirty="0" smtClean="0">
                <a:solidFill>
                  <a:srgbClr val="FF0000"/>
                </a:solidFill>
              </a:rPr>
              <a:t>www.kaspersky.ru/blog</a:t>
            </a:r>
            <a:r>
              <a:rPr lang="en-US" sz="2400" dirty="0">
                <a:solidFill>
                  <a:srgbClr val="FF0000"/>
                </a:solidFill>
              </a:rPr>
              <a:t/>
            </a:r>
            <a:br>
              <a:rPr lang="en-US" sz="2400" dirty="0">
                <a:solidFill>
                  <a:srgbClr val="FF0000"/>
                </a:solidFill>
              </a:rPr>
            </a:br>
            <a:endParaRPr lang="ru-RU" sz="2400" dirty="0">
              <a:solidFill>
                <a:schemeClr val="tx2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5934" y="500742"/>
            <a:ext cx="2540131" cy="2540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323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FD4B23-B792-4E18-9ED9-C4535EA16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Вовлеченность в использование устройств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D99F59-442B-4206-87F3-F2188678492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33636" y="854623"/>
            <a:ext cx="11309149" cy="2369880"/>
          </a:xfr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</a:pPr>
            <a:r>
              <a:rPr lang="ru-RU" sz="2000" b="1" dirty="0">
                <a:latin typeface="+mj-lt"/>
              </a:rPr>
              <a:t>Второй год подряд доля детей, которые не могут обойтись без гаджетов, достигает </a:t>
            </a:r>
            <a:r>
              <a:rPr lang="ru-RU" sz="2000" b="1" dirty="0">
                <a:solidFill>
                  <a:srgbClr val="00A88E"/>
                </a:solidFill>
                <a:latin typeface="+mj-lt"/>
              </a:rPr>
              <a:t>85%</a:t>
            </a:r>
            <a:r>
              <a:rPr lang="ru-RU" sz="2000" b="1" dirty="0">
                <a:latin typeface="+mj-lt"/>
              </a:rPr>
              <a:t>.</a:t>
            </a:r>
            <a:endParaRPr lang="ru-RU" sz="2000" dirty="0"/>
          </a:p>
          <a:p>
            <a:endParaRPr lang="ru-RU" sz="1800" dirty="0"/>
          </a:p>
          <a:p>
            <a:r>
              <a:rPr lang="ru-RU" sz="1800" dirty="0"/>
              <a:t>В частности, </a:t>
            </a:r>
            <a:r>
              <a:rPr lang="ru-RU" sz="1800" dirty="0">
                <a:solidFill>
                  <a:srgbClr val="00A88E"/>
                </a:solidFill>
                <a:latin typeface="+mj-lt"/>
              </a:rPr>
              <a:t>более 70% </a:t>
            </a:r>
            <a:r>
              <a:rPr lang="ru-RU" sz="1800" dirty="0"/>
              <a:t>не могут обойтись без своего смартфона. С возрастом этот показатель увеличивается, и к </a:t>
            </a:r>
            <a:r>
              <a:rPr lang="ru-RU" sz="1800" dirty="0">
                <a:solidFill>
                  <a:srgbClr val="00A88E"/>
                </a:solidFill>
                <a:latin typeface="+mj-lt"/>
              </a:rPr>
              <a:t>16-18 годам </a:t>
            </a:r>
            <a:r>
              <a:rPr lang="ru-RU" sz="1800" dirty="0"/>
              <a:t>достигает </a:t>
            </a:r>
            <a:r>
              <a:rPr lang="ru-RU" sz="1800" dirty="0">
                <a:solidFill>
                  <a:srgbClr val="00A88E"/>
                </a:solidFill>
                <a:latin typeface="+mj-lt"/>
              </a:rPr>
              <a:t>85%</a:t>
            </a:r>
            <a:r>
              <a:rPr lang="ru-RU" sz="1800" dirty="0"/>
              <a:t>. В прошлом году этот показатель был чуть ниже – на уровне </a:t>
            </a:r>
            <a:r>
              <a:rPr lang="ru-RU" sz="1800" b="1" dirty="0">
                <a:solidFill>
                  <a:srgbClr val="00A88E"/>
                </a:solidFill>
                <a:latin typeface="+mj-lt"/>
              </a:rPr>
              <a:t>80</a:t>
            </a:r>
            <a:r>
              <a:rPr lang="en-US" sz="1800" b="1" dirty="0">
                <a:solidFill>
                  <a:srgbClr val="00A88E"/>
                </a:solidFill>
                <a:latin typeface="+mj-lt"/>
              </a:rPr>
              <a:t>%</a:t>
            </a:r>
            <a:r>
              <a:rPr lang="ru-RU" sz="1800" dirty="0"/>
              <a:t>. </a:t>
            </a:r>
          </a:p>
          <a:p>
            <a:endParaRPr lang="ru-RU" sz="1800" dirty="0"/>
          </a:p>
          <a:p>
            <a:endParaRPr lang="ru-RU" sz="1800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1194581-CA72-473B-8810-1FD960A0D8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ru-RU" dirty="0"/>
              <a:t>Взрослые и дети в цифровом мире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AAFC9F9-DFB1-4A71-A80F-351DBCCE11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652B60-3086-4BD3-8E82-9D00790DFF71}" type="slidenum">
              <a:rPr lang="ru-RU" smtClean="0"/>
              <a:pPr/>
              <a:t>5</a:t>
            </a:fld>
            <a:endParaRPr lang="ru-RU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E5513CF-9DA2-4122-9D06-7FD1642682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88" y="944563"/>
            <a:ext cx="565348" cy="576262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75709ACC-8293-4C27-8E27-EE67C4D9CC42}"/>
              </a:ext>
            </a:extLst>
          </p:cNvPr>
          <p:cNvGrpSpPr/>
          <p:nvPr/>
        </p:nvGrpSpPr>
        <p:grpSpPr>
          <a:xfrm>
            <a:off x="587051" y="2726801"/>
            <a:ext cx="4545978" cy="3585881"/>
            <a:chOff x="423219" y="2146590"/>
            <a:chExt cx="5067140" cy="3996975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C7CD538D-5B8A-4EAF-84CF-37BEE0D7DCA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234" y="2146590"/>
              <a:ext cx="4786286" cy="3915744"/>
            </a:xfrm>
            <a:prstGeom prst="rect">
              <a:avLst/>
            </a:prstGeom>
          </p:spPr>
        </p:pic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D2439BF5-C54A-4F99-8952-589D189223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rcRect l="1571" t="-8213" b="-1"/>
            <a:stretch/>
          </p:blipFill>
          <p:spPr>
            <a:xfrm>
              <a:off x="423219" y="6038850"/>
              <a:ext cx="5067140" cy="104715"/>
            </a:xfrm>
            <a:prstGeom prst="rect">
              <a:avLst/>
            </a:prstGeom>
          </p:spPr>
        </p:pic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FC757D11-5430-43BF-9B61-1A56F1C84964}"/>
              </a:ext>
            </a:extLst>
          </p:cNvPr>
          <p:cNvSpPr/>
          <p:nvPr/>
        </p:nvSpPr>
        <p:spPr>
          <a:xfrm>
            <a:off x="5860686" y="2726801"/>
            <a:ext cx="6096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b="1" dirty="0">
                <a:solidFill>
                  <a:srgbClr val="000000"/>
                </a:solidFill>
                <a:latin typeface="Museo Sans Cyrl 700"/>
              </a:rPr>
              <a:t>Около трети детей в возрасте </a:t>
            </a:r>
            <a:r>
              <a:rPr lang="ru-RU" b="1" dirty="0">
                <a:solidFill>
                  <a:srgbClr val="00A88E"/>
                </a:solidFill>
                <a:latin typeface="Museo Sans Cyrl 700"/>
              </a:rPr>
              <a:t>15-18 лет </a:t>
            </a:r>
            <a:r>
              <a:rPr lang="ru-RU" b="1" dirty="0">
                <a:solidFill>
                  <a:srgbClr val="000000"/>
                </a:solidFill>
                <a:latin typeface="Museo Sans Cyrl 700"/>
              </a:rPr>
              <a:t>проводят в интернете почти все свободное время.</a:t>
            </a:r>
          </a:p>
          <a:p>
            <a:pPr lvl="0"/>
            <a:endParaRPr lang="ru-RU" dirty="0">
              <a:solidFill>
                <a:srgbClr val="000000"/>
              </a:solidFill>
            </a:endParaRPr>
          </a:p>
          <a:p>
            <a:pPr lvl="0"/>
            <a:r>
              <a:rPr lang="ru-RU" b="1" dirty="0">
                <a:solidFill>
                  <a:srgbClr val="00A88E"/>
                </a:solidFill>
                <a:latin typeface="Museo Sans Cyrl 700"/>
              </a:rPr>
              <a:t>Почти половина </a:t>
            </a:r>
            <a:r>
              <a:rPr lang="ru-RU" dirty="0">
                <a:solidFill>
                  <a:srgbClr val="000000"/>
                </a:solidFill>
              </a:rPr>
              <a:t>детей признается, что скрывает от своих родителей что-то из своей интернет-жизни. Чаще всего это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Museo Sans Cyrl 700"/>
              </a:rPr>
              <a:t>время</a:t>
            </a:r>
            <a:r>
              <a:rPr lang="ru-RU" dirty="0">
                <a:solidFill>
                  <a:srgbClr val="000000"/>
                </a:solidFill>
              </a:rPr>
              <a:t>, которое они проводят перед экраном, а также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Museo Sans Cyrl 700"/>
              </a:rPr>
              <a:t>сайты</a:t>
            </a:r>
            <a:r>
              <a:rPr lang="ru-RU" dirty="0">
                <a:solidFill>
                  <a:srgbClr val="000000"/>
                </a:solidFill>
              </a:rPr>
              <a:t>, на которые они заходят, и 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Museo Sans Cyrl 700"/>
              </a:rPr>
              <a:t>фильмы/сериалы</a:t>
            </a:r>
            <a:r>
              <a:rPr lang="ru-RU" dirty="0">
                <a:solidFill>
                  <a:srgbClr val="000000"/>
                </a:solidFill>
              </a:rPr>
              <a:t>, не подходящие по возрасту. </a:t>
            </a:r>
          </a:p>
          <a:p>
            <a:pPr lvl="0"/>
            <a:endParaRPr lang="ru-RU" dirty="0">
              <a:solidFill>
                <a:srgbClr val="000000"/>
              </a:solidFill>
            </a:endParaRPr>
          </a:p>
          <a:p>
            <a:pPr lvl="0"/>
            <a:r>
              <a:rPr lang="ru-RU" dirty="0">
                <a:solidFill>
                  <a:srgbClr val="000000"/>
                </a:solidFill>
              </a:rPr>
              <a:t>Почти у </a:t>
            </a:r>
            <a:r>
              <a:rPr lang="ru-RU" b="1" dirty="0">
                <a:solidFill>
                  <a:srgbClr val="00A88E"/>
                </a:solidFill>
                <a:latin typeface="Museo Sans Cyrl 700"/>
              </a:rPr>
              <a:t>трети родителей</a:t>
            </a:r>
            <a:r>
              <a:rPr lang="ru-RU" b="1" dirty="0">
                <a:solidFill>
                  <a:srgbClr val="000000"/>
                </a:solidFill>
                <a:latin typeface="Museo Sans Cyrl 700"/>
              </a:rPr>
              <a:t> </a:t>
            </a:r>
            <a:r>
              <a:rPr lang="ru-RU" dirty="0">
                <a:solidFill>
                  <a:srgbClr val="000000"/>
                </a:solidFill>
              </a:rPr>
              <a:t>возникали конфликты с детьми в возрасте </a:t>
            </a:r>
            <a:r>
              <a:rPr lang="ru-RU" b="1" dirty="0">
                <a:solidFill>
                  <a:srgbClr val="00A88E"/>
                </a:solidFill>
                <a:latin typeface="Museo Sans Cyrl 700"/>
              </a:rPr>
              <a:t>11-14 лет </a:t>
            </a:r>
            <a:r>
              <a:rPr lang="ru-RU" dirty="0">
                <a:solidFill>
                  <a:srgbClr val="000000"/>
                </a:solidFill>
              </a:rPr>
              <a:t>из-за онлайн-жизни ребенка. Это возрастная группа с самым высоким таким показателем.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36E2118-DA5A-4C61-AFD3-83734AF23FA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660" y="2735433"/>
            <a:ext cx="576905" cy="576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144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362CF-A62A-4723-92FA-FD1BD35EF4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Активность детей в </a:t>
            </a:r>
            <a:r>
              <a:rPr lang="ru-RU" i="1" u="sng" dirty="0">
                <a:latin typeface="+mn-lt"/>
              </a:rPr>
              <a:t>2018</a:t>
            </a:r>
            <a:r>
              <a:rPr lang="ru-RU" dirty="0"/>
              <a:t> </a:t>
            </a:r>
            <a:r>
              <a:rPr lang="en-US" dirty="0"/>
              <a:t>Vs</a:t>
            </a:r>
            <a:r>
              <a:rPr lang="ru-RU" dirty="0"/>
              <a:t> 2019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F91EAA-D234-43B9-B732-1A650A85489C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125744" y="864593"/>
            <a:ext cx="10648662" cy="55399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dirty="0"/>
              <a:t>Дети стали больше использовать интернет для онлайн-покупок, поиска информации, общения и учебы</a:t>
            </a:r>
            <a:r>
              <a:rPr lang="en-US" dirty="0"/>
              <a:t> </a:t>
            </a:r>
            <a:r>
              <a:rPr lang="ru-RU" dirty="0"/>
              <a:t>и чуть меньше </a:t>
            </a:r>
            <a:r>
              <a:rPr lang="ru-RU" dirty="0" smtClean="0"/>
              <a:t>для компьютерных игр.</a:t>
            </a:r>
            <a:endParaRPr lang="ru-RU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591CE3-87C0-4B22-9A09-B0EB7243B7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ru-RU" dirty="0"/>
              <a:t>Взрослые и дети в цифровом мире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D27A39-9C3D-4528-855C-4D7206ED60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652B60-3086-4BD3-8E82-9D00790DFF71}" type="slidenum">
              <a:rPr lang="ru-RU" smtClean="0"/>
              <a:pPr/>
              <a:t>6</a:t>
            </a:fld>
            <a:endParaRPr lang="ru-RU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EC76F8E-2ED3-4AAA-AE36-3D4D72FC55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86" y="955905"/>
            <a:ext cx="576905" cy="52240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98C5D6D-70BC-4EC4-97D3-8643C3499EA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7456" y="1790700"/>
            <a:ext cx="1565744" cy="42672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1D1E10E-30A8-4A73-B920-4308B2059C7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119" y="1790700"/>
            <a:ext cx="1291137" cy="4267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868B66A-E46F-41CC-A36A-432933363D2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637" y="1855489"/>
            <a:ext cx="4114801" cy="3627251"/>
          </a:xfrm>
          <a:prstGeom prst="rect">
            <a:avLst/>
          </a:prstGeom>
        </p:spPr>
      </p:pic>
      <p:grpSp>
        <p:nvGrpSpPr>
          <p:cNvPr id="68" name="Group 67">
            <a:extLst>
              <a:ext uri="{FF2B5EF4-FFF2-40B4-BE49-F238E27FC236}">
                <a16:creationId xmlns:a16="http://schemas.microsoft.com/office/drawing/2014/main" id="{29EB71BF-BD52-48EC-BD34-C305F6720E6C}"/>
              </a:ext>
            </a:extLst>
          </p:cNvPr>
          <p:cNvGrpSpPr/>
          <p:nvPr/>
        </p:nvGrpSpPr>
        <p:grpSpPr>
          <a:xfrm>
            <a:off x="5521656" y="1238162"/>
            <a:ext cx="2662872" cy="1410464"/>
            <a:chOff x="5828860" y="1240745"/>
            <a:chExt cx="2662872" cy="1410464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02B2E607-3813-4392-97AC-607B37F291E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2566" y="1661591"/>
              <a:ext cx="574957" cy="527953"/>
            </a:xfrm>
            <a:prstGeom prst="rect">
              <a:avLst/>
            </a:prstGeom>
          </p:spPr>
        </p:pic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EE6FDCA-B235-4708-831B-59D95ABBD3D0}"/>
                </a:ext>
              </a:extLst>
            </p:cNvPr>
            <p:cNvSpPr/>
            <p:nvPr/>
          </p:nvSpPr>
          <p:spPr>
            <a:xfrm>
              <a:off x="5828860" y="2189544"/>
              <a:ext cx="101081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200" b="1" dirty="0">
                  <a:solidFill>
                    <a:srgbClr val="595959"/>
                  </a:solidFill>
                  <a:latin typeface="+mj-lt"/>
                </a:rPr>
                <a:t>Общаюсь с друзьями</a:t>
              </a:r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71337AC6-1FF8-4E8A-B99E-6B7A0891DDC9}"/>
                </a:ext>
              </a:extLst>
            </p:cNvPr>
            <p:cNvGrpSpPr/>
            <p:nvPr/>
          </p:nvGrpSpPr>
          <p:grpSpPr>
            <a:xfrm>
              <a:off x="6709304" y="1630059"/>
              <a:ext cx="1670103" cy="262128"/>
              <a:chOff x="6709304" y="1630059"/>
              <a:chExt cx="1670103" cy="262128"/>
            </a:xfrm>
          </p:grpSpPr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38C141A3-F4DA-4730-B141-BEB8E3568C5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709304" y="1631442"/>
                <a:ext cx="260744" cy="260745"/>
              </a:xfrm>
              <a:prstGeom prst="line">
                <a:avLst/>
              </a:prstGeom>
              <a:ln w="19050" cap="rnd">
                <a:solidFill>
                  <a:srgbClr val="00A88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9BEF255A-616A-499B-9E27-EDAAF3731BB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970048" y="1630059"/>
                <a:ext cx="1409359" cy="1"/>
              </a:xfrm>
              <a:prstGeom prst="line">
                <a:avLst/>
              </a:prstGeom>
              <a:ln w="19050" cap="rnd">
                <a:solidFill>
                  <a:srgbClr val="00A88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FD3CF7BF-B7C1-46A1-923B-C57B255DC35D}"/>
                </a:ext>
              </a:extLst>
            </p:cNvPr>
            <p:cNvSpPr/>
            <p:nvPr/>
          </p:nvSpPr>
          <p:spPr>
            <a:xfrm>
              <a:off x="6935344" y="1639563"/>
              <a:ext cx="1551579" cy="400110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r"/>
              <a:r>
                <a:rPr lang="ru-RU" sz="2000" b="1" i="1" u="sng" dirty="0">
                  <a:solidFill>
                    <a:srgbClr val="C00000"/>
                  </a:solidFill>
                </a:rPr>
                <a:t>78%</a:t>
              </a:r>
              <a:r>
                <a:rPr lang="en-US" sz="2000" b="1" i="1" dirty="0">
                  <a:solidFill>
                    <a:srgbClr val="C00000"/>
                  </a:solidFill>
                  <a:latin typeface="+mj-lt"/>
                </a:rPr>
                <a:t> </a:t>
              </a:r>
              <a:r>
                <a:rPr lang="en-US" sz="2000" b="1" dirty="0">
                  <a:solidFill>
                    <a:srgbClr val="C00000"/>
                  </a:solidFill>
                  <a:latin typeface="+mj-lt"/>
                </a:rPr>
                <a:t>vs 73%</a:t>
              </a:r>
              <a:endParaRPr lang="ru-RU" sz="2000" b="1" dirty="0">
                <a:solidFill>
                  <a:srgbClr val="C00000"/>
                </a:solidFill>
                <a:latin typeface="+mj-lt"/>
              </a:endParaRP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58D69CA9-9BB7-4D2A-B9A1-862E79750579}"/>
                </a:ext>
              </a:extLst>
            </p:cNvPr>
            <p:cNvSpPr/>
            <p:nvPr/>
          </p:nvSpPr>
          <p:spPr>
            <a:xfrm>
              <a:off x="6935344" y="1240745"/>
              <a:ext cx="1556388" cy="400110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r"/>
              <a:r>
                <a:rPr lang="ru-RU" sz="2000" b="1" i="1" u="sng" dirty="0">
                  <a:solidFill>
                    <a:srgbClr val="00A88E"/>
                  </a:solidFill>
                </a:rPr>
                <a:t>69</a:t>
              </a:r>
              <a:r>
                <a:rPr lang="en-US" sz="2000" b="1" i="1" u="sng" dirty="0">
                  <a:solidFill>
                    <a:srgbClr val="00A88E"/>
                  </a:solidFill>
                </a:rPr>
                <a:t>%</a:t>
              </a:r>
              <a:r>
                <a:rPr lang="ru-RU" sz="2000" b="1" i="1" dirty="0">
                  <a:solidFill>
                    <a:srgbClr val="00A88E"/>
                  </a:solidFill>
                  <a:latin typeface="+mj-lt"/>
                </a:rPr>
                <a:t> </a:t>
              </a:r>
              <a:r>
                <a:rPr lang="en-US" sz="2000" b="1" dirty="0">
                  <a:solidFill>
                    <a:srgbClr val="00A88E"/>
                  </a:solidFill>
                  <a:latin typeface="+mj-lt"/>
                </a:rPr>
                <a:t>vs 71%</a:t>
              </a:r>
              <a:endParaRPr lang="ru-RU" sz="2000" b="1" dirty="0">
                <a:solidFill>
                  <a:srgbClr val="00A88E"/>
                </a:solidFill>
                <a:latin typeface="+mj-lt"/>
              </a:endParaRP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FB14FFBE-B395-4367-A9CC-2E11213B0916}"/>
              </a:ext>
            </a:extLst>
          </p:cNvPr>
          <p:cNvGrpSpPr/>
          <p:nvPr/>
        </p:nvGrpSpPr>
        <p:grpSpPr>
          <a:xfrm>
            <a:off x="6723111" y="2019169"/>
            <a:ext cx="2971321" cy="1860520"/>
            <a:chOff x="6723111" y="2013342"/>
            <a:chExt cx="2971321" cy="1860520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6110037A-5626-48CF-83B7-C67C61E1941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24338" y="2624395"/>
              <a:ext cx="481815" cy="415058"/>
            </a:xfrm>
            <a:prstGeom prst="rect">
              <a:avLst/>
            </a:prstGeom>
          </p:spPr>
        </p:pic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95A9BFDC-41DF-459C-B1B7-5C439A91EB87}"/>
                </a:ext>
              </a:extLst>
            </p:cNvPr>
            <p:cNvSpPr/>
            <p:nvPr/>
          </p:nvSpPr>
          <p:spPr>
            <a:xfrm>
              <a:off x="6723111" y="3042865"/>
              <a:ext cx="1676971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200" b="1" dirty="0">
                  <a:solidFill>
                    <a:srgbClr val="595959"/>
                  </a:solidFill>
                  <a:latin typeface="+mj-lt"/>
                </a:rPr>
                <a:t>Смотрю видео с приколами,</a:t>
              </a:r>
            </a:p>
            <a:p>
              <a:pPr algn="ctr"/>
              <a:r>
                <a:rPr lang="ru-RU" sz="1200" b="1" dirty="0">
                  <a:solidFill>
                    <a:srgbClr val="595959"/>
                  </a:solidFill>
                  <a:latin typeface="+mj-lt"/>
                </a:rPr>
                <a:t>смешные картинки и фото</a:t>
              </a:r>
            </a:p>
          </p:txBody>
        </p: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1500401E-073B-42CA-AC59-6E5A6B39DE55}"/>
                </a:ext>
              </a:extLst>
            </p:cNvPr>
            <p:cNvGrpSpPr/>
            <p:nvPr/>
          </p:nvGrpSpPr>
          <p:grpSpPr>
            <a:xfrm>
              <a:off x="7897122" y="2408497"/>
              <a:ext cx="1735788" cy="262128"/>
              <a:chOff x="6709304" y="1630059"/>
              <a:chExt cx="1735788" cy="262128"/>
            </a:xfrm>
          </p:grpSpPr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76BAD58C-7E8E-49EC-9F8E-7EFC4328CF9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709304" y="1631442"/>
                <a:ext cx="260744" cy="260745"/>
              </a:xfrm>
              <a:prstGeom prst="line">
                <a:avLst/>
              </a:prstGeom>
              <a:ln w="19050" cap="rnd">
                <a:solidFill>
                  <a:srgbClr val="00A88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75546E15-8CD5-4ADA-B83C-1BFE7BF22C0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970048" y="1630059"/>
                <a:ext cx="1475044" cy="1"/>
              </a:xfrm>
              <a:prstGeom prst="line">
                <a:avLst/>
              </a:prstGeom>
              <a:ln w="19050" cap="rnd">
                <a:solidFill>
                  <a:srgbClr val="00A88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DF6A3D88-14A5-4982-87D5-B14255BBA034}"/>
                </a:ext>
              </a:extLst>
            </p:cNvPr>
            <p:cNvSpPr/>
            <p:nvPr/>
          </p:nvSpPr>
          <p:spPr>
            <a:xfrm>
              <a:off x="8123617" y="2417202"/>
              <a:ext cx="1570815" cy="400110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r"/>
              <a:r>
                <a:rPr lang="en-US" sz="2000" b="1" u="sng" dirty="0">
                  <a:solidFill>
                    <a:srgbClr val="C00000"/>
                  </a:solidFill>
                </a:rPr>
                <a:t>67</a:t>
              </a:r>
              <a:r>
                <a:rPr lang="ru-RU" sz="2000" b="1" u="sng" dirty="0">
                  <a:solidFill>
                    <a:srgbClr val="C00000"/>
                  </a:solidFill>
                </a:rPr>
                <a:t>%</a:t>
              </a:r>
              <a:r>
                <a:rPr lang="en-US" sz="2000" b="1" dirty="0">
                  <a:solidFill>
                    <a:srgbClr val="C00000"/>
                  </a:solidFill>
                </a:rPr>
                <a:t> </a:t>
              </a:r>
              <a:r>
                <a:rPr lang="en-US" sz="2000" b="1" dirty="0">
                  <a:solidFill>
                    <a:srgbClr val="C00000"/>
                  </a:solidFill>
                  <a:latin typeface="+mj-lt"/>
                </a:rPr>
                <a:t>vs 67%</a:t>
              </a:r>
              <a:endParaRPr lang="ru-RU" sz="2000" b="1" dirty="0">
                <a:solidFill>
                  <a:srgbClr val="C00000"/>
                </a:solidFill>
                <a:latin typeface="+mj-lt"/>
              </a:endParaRP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5B45941B-86E3-4129-9C2F-E8F76A3ADB1D}"/>
                </a:ext>
              </a:extLst>
            </p:cNvPr>
            <p:cNvSpPr/>
            <p:nvPr/>
          </p:nvSpPr>
          <p:spPr>
            <a:xfrm>
              <a:off x="8125220" y="2013342"/>
              <a:ext cx="1569212" cy="400110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r"/>
              <a:r>
                <a:rPr lang="en-US" sz="2000" b="1" i="1" u="sng" dirty="0">
                  <a:solidFill>
                    <a:srgbClr val="00A88E"/>
                  </a:solidFill>
                </a:rPr>
                <a:t>70%</a:t>
              </a:r>
              <a:r>
                <a:rPr lang="en-US" sz="2000" b="1" i="1" dirty="0">
                  <a:solidFill>
                    <a:srgbClr val="00A88E"/>
                  </a:solidFill>
                  <a:latin typeface="+mj-lt"/>
                </a:rPr>
                <a:t> </a:t>
              </a:r>
              <a:r>
                <a:rPr lang="en-US" sz="2000" b="1" dirty="0">
                  <a:solidFill>
                    <a:srgbClr val="00A88E"/>
                  </a:solidFill>
                  <a:latin typeface="+mj-lt"/>
                </a:rPr>
                <a:t>vs 67%</a:t>
              </a:r>
              <a:endParaRPr lang="ru-RU" sz="2000" b="1" dirty="0">
                <a:solidFill>
                  <a:srgbClr val="00A88E"/>
                </a:solidFill>
                <a:latin typeface="+mj-lt"/>
              </a:endParaRP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C88EBDAE-F5C3-4FDF-BD7C-208A1E18172A}"/>
              </a:ext>
            </a:extLst>
          </p:cNvPr>
          <p:cNvGrpSpPr/>
          <p:nvPr/>
        </p:nvGrpSpPr>
        <p:grpSpPr>
          <a:xfrm>
            <a:off x="6651398" y="3725836"/>
            <a:ext cx="2981512" cy="1484115"/>
            <a:chOff x="6624503" y="3755867"/>
            <a:chExt cx="2981512" cy="1484115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33F3D68C-45E9-449B-9A49-D8FEE09F41B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31683" y="4120523"/>
              <a:ext cx="426682" cy="493366"/>
            </a:xfrm>
            <a:prstGeom prst="rect">
              <a:avLst/>
            </a:prstGeom>
          </p:spPr>
        </p:pic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0C21CD9C-74E5-44F8-9812-A7C532A8C971}"/>
                </a:ext>
              </a:extLst>
            </p:cNvPr>
            <p:cNvSpPr/>
            <p:nvPr/>
          </p:nvSpPr>
          <p:spPr>
            <a:xfrm>
              <a:off x="6624503" y="4593651"/>
              <a:ext cx="167697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200" b="1" dirty="0">
                  <a:solidFill>
                    <a:srgbClr val="595959"/>
                  </a:solidFill>
                  <a:latin typeface="+mj-lt"/>
                </a:rPr>
                <a:t>Смотрю фильмы/сериалы</a:t>
              </a:r>
            </a:p>
            <a:p>
              <a:pPr algn="ctr"/>
              <a:r>
                <a:rPr lang="ru-RU" sz="1200" b="1" dirty="0">
                  <a:solidFill>
                    <a:srgbClr val="595959"/>
                  </a:solidFill>
                  <a:latin typeface="+mj-lt"/>
                </a:rPr>
                <a:t>или слушаю музыку</a:t>
              </a:r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645C6B2B-08C6-4747-B8F7-B50C1B305BE6}"/>
                </a:ext>
              </a:extLst>
            </p:cNvPr>
            <p:cNvGrpSpPr/>
            <p:nvPr/>
          </p:nvGrpSpPr>
          <p:grpSpPr>
            <a:xfrm>
              <a:off x="7728232" y="4154398"/>
              <a:ext cx="1787217" cy="262128"/>
              <a:chOff x="6709304" y="1630059"/>
              <a:chExt cx="1787217" cy="262128"/>
            </a:xfrm>
          </p:grpSpPr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18CFD787-A8B8-4616-B6AC-479255A5A4D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709304" y="1631442"/>
                <a:ext cx="260744" cy="260745"/>
              </a:xfrm>
              <a:prstGeom prst="line">
                <a:avLst/>
              </a:prstGeom>
              <a:ln w="19050" cap="rnd">
                <a:solidFill>
                  <a:srgbClr val="F47F8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081B224F-F67E-4070-80DD-36C97F909B1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970048" y="1630059"/>
                <a:ext cx="1526473" cy="1"/>
              </a:xfrm>
              <a:prstGeom prst="line">
                <a:avLst/>
              </a:prstGeom>
              <a:ln w="19050" cap="rnd">
                <a:solidFill>
                  <a:srgbClr val="F47F8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614CB738-BE7F-491D-9021-9A17BEB678F9}"/>
                </a:ext>
              </a:extLst>
            </p:cNvPr>
            <p:cNvSpPr/>
            <p:nvPr/>
          </p:nvSpPr>
          <p:spPr>
            <a:xfrm>
              <a:off x="7926196" y="4162013"/>
              <a:ext cx="1679819" cy="400110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r"/>
              <a:r>
                <a:rPr lang="en-US" sz="2000" b="1" i="1" u="sng" dirty="0">
                  <a:solidFill>
                    <a:srgbClr val="C00000"/>
                  </a:solidFill>
                </a:rPr>
                <a:t>60</a:t>
              </a:r>
              <a:r>
                <a:rPr lang="ru-RU" sz="2000" b="1" i="1" u="sng" dirty="0">
                  <a:solidFill>
                    <a:srgbClr val="C00000"/>
                  </a:solidFill>
                </a:rPr>
                <a:t>%</a:t>
              </a:r>
              <a:r>
                <a:rPr lang="en-US" sz="2000" b="1" i="1" dirty="0">
                  <a:solidFill>
                    <a:srgbClr val="C00000"/>
                  </a:solidFill>
                </a:rPr>
                <a:t>  </a:t>
              </a:r>
              <a:r>
                <a:rPr lang="en-US" sz="2000" b="1" dirty="0">
                  <a:solidFill>
                    <a:srgbClr val="C00000"/>
                  </a:solidFill>
                  <a:latin typeface="+mj-lt"/>
                </a:rPr>
                <a:t>vs 68%</a:t>
              </a:r>
              <a:endParaRPr lang="ru-RU" sz="2000" b="1" dirty="0">
                <a:solidFill>
                  <a:srgbClr val="C00000"/>
                </a:solidFill>
                <a:latin typeface="+mj-lt"/>
              </a:endParaRP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DDD59777-1743-4620-9B0A-E8D3EB63E184}"/>
                </a:ext>
              </a:extLst>
            </p:cNvPr>
            <p:cNvSpPr/>
            <p:nvPr/>
          </p:nvSpPr>
          <p:spPr>
            <a:xfrm>
              <a:off x="7935016" y="3755867"/>
              <a:ext cx="1580433" cy="400110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r"/>
              <a:r>
                <a:rPr lang="en-US" sz="2000" b="1" i="1" u="sng" dirty="0">
                  <a:solidFill>
                    <a:srgbClr val="00A88E"/>
                  </a:solidFill>
                </a:rPr>
                <a:t>50%</a:t>
              </a:r>
              <a:r>
                <a:rPr lang="en-US" sz="2000" b="1" i="1" dirty="0">
                  <a:solidFill>
                    <a:srgbClr val="00A88E"/>
                  </a:solidFill>
                </a:rPr>
                <a:t> </a:t>
              </a:r>
              <a:r>
                <a:rPr lang="en-US" sz="2000" b="1" dirty="0">
                  <a:solidFill>
                    <a:srgbClr val="00A88E"/>
                  </a:solidFill>
                  <a:latin typeface="+mj-lt"/>
                </a:rPr>
                <a:t>vs 58%</a:t>
              </a:r>
              <a:endParaRPr lang="ru-RU" sz="2000" b="1" dirty="0">
                <a:solidFill>
                  <a:srgbClr val="00A88E"/>
                </a:solidFill>
                <a:latin typeface="+mj-lt"/>
              </a:endParaRP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790F329E-4870-4DDA-A758-F53E6CB0DC6B}"/>
              </a:ext>
            </a:extLst>
          </p:cNvPr>
          <p:cNvGrpSpPr/>
          <p:nvPr/>
        </p:nvGrpSpPr>
        <p:grpSpPr>
          <a:xfrm>
            <a:off x="2715776" y="1578168"/>
            <a:ext cx="2745527" cy="1298125"/>
            <a:chOff x="2715776" y="1509588"/>
            <a:chExt cx="2745527" cy="1298125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5366C0F6-514F-4ACC-BD27-98A37C910F3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44163" y="1988987"/>
              <a:ext cx="506283" cy="486285"/>
            </a:xfrm>
            <a:prstGeom prst="rect">
              <a:avLst/>
            </a:prstGeom>
          </p:spPr>
        </p:pic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C534A440-1AA6-4CD1-93BB-D786128649A8}"/>
                </a:ext>
              </a:extLst>
            </p:cNvPr>
            <p:cNvSpPr/>
            <p:nvPr/>
          </p:nvSpPr>
          <p:spPr>
            <a:xfrm>
              <a:off x="4052640" y="2530714"/>
              <a:ext cx="140866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200" b="1" dirty="0">
                  <a:solidFill>
                    <a:srgbClr val="595959"/>
                  </a:solidFill>
                  <a:latin typeface="+mj-lt"/>
                </a:rPr>
                <a:t>Играю в игры</a:t>
              </a:r>
            </a:p>
          </p:txBody>
        </p: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D3F9BB39-CDF6-4FEF-BD58-40A4C9D5F430}"/>
                </a:ext>
              </a:extLst>
            </p:cNvPr>
            <p:cNvGrpSpPr/>
            <p:nvPr/>
          </p:nvGrpSpPr>
          <p:grpSpPr>
            <a:xfrm>
              <a:off x="2833688" y="1904741"/>
              <a:ext cx="1710475" cy="262130"/>
              <a:chOff x="6150654" y="1630057"/>
              <a:chExt cx="1710475" cy="262130"/>
            </a:xfrm>
          </p:grpSpPr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D7468B87-07E0-41E9-B7E3-40D28A70079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600385" y="1631442"/>
                <a:ext cx="260744" cy="260745"/>
              </a:xfrm>
              <a:prstGeom prst="line">
                <a:avLst/>
              </a:prstGeom>
              <a:ln w="19050" cap="rnd">
                <a:solidFill>
                  <a:srgbClr val="F47F8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FB0D6A52-1F80-4BB3-8C41-6EBA714E103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50654" y="1630057"/>
                <a:ext cx="1448930" cy="1"/>
              </a:xfrm>
              <a:prstGeom prst="line">
                <a:avLst/>
              </a:prstGeom>
              <a:ln w="19050" cap="rnd">
                <a:solidFill>
                  <a:srgbClr val="F47F8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F8F4B40A-17E1-453B-84A3-09C6CBF55958}"/>
                </a:ext>
              </a:extLst>
            </p:cNvPr>
            <p:cNvSpPr/>
            <p:nvPr/>
          </p:nvSpPr>
          <p:spPr>
            <a:xfrm>
              <a:off x="2715776" y="1913448"/>
              <a:ext cx="1575624" cy="400110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r"/>
              <a:r>
                <a:rPr lang="en-US" sz="2000" b="1" i="1" u="sng" dirty="0">
                  <a:solidFill>
                    <a:srgbClr val="C00000"/>
                  </a:solidFill>
                </a:rPr>
                <a:t>63</a:t>
              </a:r>
              <a:r>
                <a:rPr lang="ru-RU" sz="2000" b="1" i="1" u="sng" dirty="0">
                  <a:solidFill>
                    <a:srgbClr val="C00000"/>
                  </a:solidFill>
                </a:rPr>
                <a:t>%</a:t>
              </a:r>
              <a:r>
                <a:rPr lang="en-US" sz="2000" b="1" i="1" dirty="0">
                  <a:solidFill>
                    <a:srgbClr val="C00000"/>
                  </a:solidFill>
                </a:rPr>
                <a:t> </a:t>
              </a:r>
              <a:r>
                <a:rPr lang="en-US" sz="2000" b="1" dirty="0">
                  <a:solidFill>
                    <a:srgbClr val="C00000"/>
                  </a:solidFill>
                  <a:latin typeface="+mj-lt"/>
                </a:rPr>
                <a:t>vs </a:t>
              </a:r>
              <a:r>
                <a:rPr lang="ru-RU" sz="2000" b="1" dirty="0">
                  <a:solidFill>
                    <a:srgbClr val="C00000"/>
                  </a:solidFill>
                  <a:latin typeface="+mj-lt"/>
                </a:rPr>
                <a:t>56</a:t>
              </a:r>
              <a:r>
                <a:rPr lang="en-US" sz="2000" b="1" dirty="0">
                  <a:solidFill>
                    <a:srgbClr val="C00000"/>
                  </a:solidFill>
                  <a:latin typeface="+mj-lt"/>
                </a:rPr>
                <a:t>%</a:t>
              </a:r>
              <a:endParaRPr lang="ru-RU" sz="2000" b="1" dirty="0">
                <a:solidFill>
                  <a:srgbClr val="C00000"/>
                </a:solidFill>
                <a:latin typeface="+mj-lt"/>
              </a:endParaRP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AEC14C72-F4FF-4BB5-8261-9371D7AAD96A}"/>
                </a:ext>
              </a:extLst>
            </p:cNvPr>
            <p:cNvSpPr/>
            <p:nvPr/>
          </p:nvSpPr>
          <p:spPr>
            <a:xfrm>
              <a:off x="2718982" y="1509588"/>
              <a:ext cx="1572418" cy="400110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r"/>
              <a:r>
                <a:rPr lang="en-US" sz="2000" b="1" i="1" u="sng" dirty="0">
                  <a:solidFill>
                    <a:srgbClr val="00A88E"/>
                  </a:solidFill>
                </a:rPr>
                <a:t>83%</a:t>
              </a:r>
              <a:r>
                <a:rPr lang="en-US" sz="2000" b="1" i="1" dirty="0">
                  <a:solidFill>
                    <a:srgbClr val="00A88E"/>
                  </a:solidFill>
                </a:rPr>
                <a:t> </a:t>
              </a:r>
              <a:r>
                <a:rPr lang="en-US" sz="2000" b="1" dirty="0">
                  <a:solidFill>
                    <a:srgbClr val="00A88E"/>
                  </a:solidFill>
                  <a:latin typeface="+mj-lt"/>
                </a:rPr>
                <a:t>vs 79%</a:t>
              </a:r>
              <a:endParaRPr lang="ru-RU" sz="2000" b="1" dirty="0">
                <a:solidFill>
                  <a:srgbClr val="00A88E"/>
                </a:solidFill>
                <a:latin typeface="+mj-lt"/>
              </a:endParaRP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B1245E4E-EF8B-4EB8-823C-4EDEC3C7A0CD}"/>
              </a:ext>
            </a:extLst>
          </p:cNvPr>
          <p:cNvGrpSpPr/>
          <p:nvPr/>
        </p:nvGrpSpPr>
        <p:grpSpPr>
          <a:xfrm>
            <a:off x="2458625" y="3121218"/>
            <a:ext cx="2894511" cy="1247875"/>
            <a:chOff x="2458625" y="3052638"/>
            <a:chExt cx="2894511" cy="1247875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997E5B61-9F0B-4091-A939-320562317A07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2640" y="3499655"/>
              <a:ext cx="556021" cy="491542"/>
            </a:xfrm>
            <a:prstGeom prst="rect">
              <a:avLst/>
            </a:prstGeom>
          </p:spPr>
        </p:pic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3FBF772F-B34F-443E-B03D-FDD084C99FCE}"/>
                </a:ext>
              </a:extLst>
            </p:cNvPr>
            <p:cNvSpPr/>
            <p:nvPr/>
          </p:nvSpPr>
          <p:spPr>
            <a:xfrm>
              <a:off x="3475107" y="4023514"/>
              <a:ext cx="1878029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200" b="1" dirty="0">
                  <a:solidFill>
                    <a:srgbClr val="595959"/>
                  </a:solidFill>
                  <a:latin typeface="+mj-lt"/>
                </a:rPr>
                <a:t>Что-то покупаю</a:t>
              </a:r>
            </a:p>
          </p:txBody>
        </p: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44A573C9-511D-4518-ADE9-8360805793A9}"/>
                </a:ext>
              </a:extLst>
            </p:cNvPr>
            <p:cNvGrpSpPr/>
            <p:nvPr/>
          </p:nvGrpSpPr>
          <p:grpSpPr>
            <a:xfrm>
              <a:off x="2572648" y="3447792"/>
              <a:ext cx="1547652" cy="262129"/>
              <a:chOff x="6313477" y="1630058"/>
              <a:chExt cx="1547652" cy="262129"/>
            </a:xfrm>
          </p:grpSpPr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4216BFE3-562F-4CB4-BF15-826EA85498C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600385" y="1631442"/>
                <a:ext cx="260744" cy="260745"/>
              </a:xfrm>
              <a:prstGeom prst="line">
                <a:avLst/>
              </a:prstGeom>
              <a:ln w="19050" cap="rnd">
                <a:solidFill>
                  <a:srgbClr val="00A88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8AAD0F3E-5F76-4ADA-A55B-D97B28C7911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313477" y="1630058"/>
                <a:ext cx="1286107" cy="0"/>
              </a:xfrm>
              <a:prstGeom prst="line">
                <a:avLst/>
              </a:prstGeom>
              <a:ln w="19050" cap="rnd">
                <a:solidFill>
                  <a:srgbClr val="00A88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63860DE6-E73F-43A7-AEA4-14286E99E4E4}"/>
                </a:ext>
              </a:extLst>
            </p:cNvPr>
            <p:cNvSpPr/>
            <p:nvPr/>
          </p:nvSpPr>
          <p:spPr>
            <a:xfrm>
              <a:off x="2458625" y="3456498"/>
              <a:ext cx="1408912" cy="400110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r"/>
              <a:r>
                <a:rPr lang="en-US" sz="2000" b="1" i="1" u="sng" dirty="0">
                  <a:solidFill>
                    <a:srgbClr val="C00000"/>
                  </a:solidFill>
                </a:rPr>
                <a:t>7</a:t>
              </a:r>
              <a:r>
                <a:rPr lang="ru-RU" sz="2000" b="1" i="1" u="sng" dirty="0">
                  <a:solidFill>
                    <a:srgbClr val="C00000"/>
                  </a:solidFill>
                </a:rPr>
                <a:t>%</a:t>
              </a:r>
              <a:r>
                <a:rPr lang="en-US" sz="2000" b="1" i="1" dirty="0">
                  <a:solidFill>
                    <a:srgbClr val="C00000"/>
                  </a:solidFill>
                </a:rPr>
                <a:t> </a:t>
              </a:r>
              <a:r>
                <a:rPr lang="en-US" sz="2000" b="1" dirty="0">
                  <a:solidFill>
                    <a:srgbClr val="C00000"/>
                  </a:solidFill>
                  <a:latin typeface="+mj-lt"/>
                </a:rPr>
                <a:t>vs 10%</a:t>
              </a:r>
              <a:endParaRPr lang="ru-RU" sz="2000" b="1" dirty="0">
                <a:solidFill>
                  <a:srgbClr val="C00000"/>
                </a:solidFill>
                <a:latin typeface="+mj-lt"/>
              </a:endParaRP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461F5C9D-43F0-44E6-B77C-6A6AF21E1C92}"/>
                </a:ext>
              </a:extLst>
            </p:cNvPr>
            <p:cNvSpPr/>
            <p:nvPr/>
          </p:nvSpPr>
          <p:spPr>
            <a:xfrm>
              <a:off x="2473053" y="3052638"/>
              <a:ext cx="1394484" cy="400110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r"/>
              <a:r>
                <a:rPr lang="en-US" sz="2000" b="1" i="1" u="sng" dirty="0">
                  <a:solidFill>
                    <a:srgbClr val="00A88E"/>
                  </a:solidFill>
                </a:rPr>
                <a:t>8%</a:t>
              </a:r>
              <a:r>
                <a:rPr lang="en-US" sz="2000" b="1" i="1" dirty="0">
                  <a:solidFill>
                    <a:srgbClr val="00A88E"/>
                  </a:solidFill>
                </a:rPr>
                <a:t> </a:t>
              </a:r>
              <a:r>
                <a:rPr lang="en-US" sz="2000" b="1" dirty="0">
                  <a:solidFill>
                    <a:srgbClr val="00A88E"/>
                  </a:solidFill>
                  <a:latin typeface="+mj-lt"/>
                </a:rPr>
                <a:t>vs 11%</a:t>
              </a:r>
              <a:endParaRPr lang="ru-RU" sz="2000" b="1" dirty="0">
                <a:solidFill>
                  <a:srgbClr val="00A88E"/>
                </a:solidFill>
                <a:latin typeface="+mj-lt"/>
              </a:endParaRP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F0CED627-091A-489A-B87D-6501BAE0CE90}"/>
              </a:ext>
            </a:extLst>
          </p:cNvPr>
          <p:cNvGrpSpPr/>
          <p:nvPr/>
        </p:nvGrpSpPr>
        <p:grpSpPr>
          <a:xfrm>
            <a:off x="2547000" y="4694450"/>
            <a:ext cx="3172763" cy="966749"/>
            <a:chOff x="2547000" y="4625870"/>
            <a:chExt cx="3172763" cy="966749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F1FB7F7-66E1-419A-9032-04E68563D05C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6163" y="4625870"/>
              <a:ext cx="524157" cy="491542"/>
            </a:xfrm>
            <a:prstGeom prst="rect">
              <a:avLst/>
            </a:prstGeom>
          </p:spPr>
        </p:pic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7C684818-6815-49CD-A45F-B1D260D76C53}"/>
                </a:ext>
              </a:extLst>
            </p:cNvPr>
            <p:cNvSpPr/>
            <p:nvPr/>
          </p:nvSpPr>
          <p:spPr>
            <a:xfrm>
              <a:off x="3841734" y="5130954"/>
              <a:ext cx="187802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200" b="1" dirty="0">
                  <a:solidFill>
                    <a:srgbClr val="595959"/>
                  </a:solidFill>
                  <a:latin typeface="+mj-lt"/>
                </a:rPr>
                <a:t>Читаю новости</a:t>
              </a:r>
            </a:p>
            <a:p>
              <a:pPr algn="ctr"/>
              <a:r>
                <a:rPr lang="ru-RU" sz="1200" b="1" dirty="0">
                  <a:solidFill>
                    <a:srgbClr val="595959"/>
                  </a:solidFill>
                  <a:latin typeface="+mj-lt"/>
                </a:rPr>
                <a:t>и статьи/блоги</a:t>
              </a:r>
            </a:p>
          </p:txBody>
        </p: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80EB383D-3F9D-4013-98ED-271539C5E574}"/>
                </a:ext>
              </a:extLst>
            </p:cNvPr>
            <p:cNvGrpSpPr/>
            <p:nvPr/>
          </p:nvGrpSpPr>
          <p:grpSpPr>
            <a:xfrm>
              <a:off x="2654300" y="4850912"/>
              <a:ext cx="1721087" cy="261157"/>
              <a:chOff x="6140042" y="1368901"/>
              <a:chExt cx="1721087" cy="261157"/>
            </a:xfrm>
          </p:grpSpPr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2FEBA38A-8651-414E-A57D-D2938867EE9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600385" y="1368901"/>
                <a:ext cx="260744" cy="260745"/>
              </a:xfrm>
              <a:prstGeom prst="line">
                <a:avLst/>
              </a:prstGeom>
              <a:ln w="19050" cap="rnd">
                <a:solidFill>
                  <a:srgbClr val="F47F8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36D2EE1D-F90A-4B57-8C7E-B882A3E20BD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40042" y="1630057"/>
                <a:ext cx="1459542" cy="1"/>
              </a:xfrm>
              <a:prstGeom prst="line">
                <a:avLst/>
              </a:prstGeom>
              <a:ln w="19050" cap="rnd">
                <a:solidFill>
                  <a:srgbClr val="F47F8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B198E41D-D369-416A-A209-5152F9008561}"/>
                </a:ext>
              </a:extLst>
            </p:cNvPr>
            <p:cNvSpPr/>
            <p:nvPr/>
          </p:nvSpPr>
          <p:spPr>
            <a:xfrm>
              <a:off x="2547000" y="5120775"/>
              <a:ext cx="1575624" cy="400110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r"/>
              <a:r>
                <a:rPr lang="en-US" sz="2000" b="1" i="1" u="sng" dirty="0">
                  <a:solidFill>
                    <a:srgbClr val="C00000"/>
                  </a:solidFill>
                </a:rPr>
                <a:t>28</a:t>
              </a:r>
              <a:r>
                <a:rPr lang="ru-RU" sz="2000" b="1" i="1" u="sng" dirty="0">
                  <a:solidFill>
                    <a:srgbClr val="C00000"/>
                  </a:solidFill>
                </a:rPr>
                <a:t>%</a:t>
              </a:r>
              <a:r>
                <a:rPr lang="en-US" sz="2000" b="1" i="1" dirty="0">
                  <a:solidFill>
                    <a:srgbClr val="C00000"/>
                  </a:solidFill>
                </a:rPr>
                <a:t> </a:t>
              </a:r>
              <a:r>
                <a:rPr lang="en-US" sz="2000" b="1" dirty="0">
                  <a:solidFill>
                    <a:srgbClr val="C00000"/>
                  </a:solidFill>
                  <a:latin typeface="+mj-lt"/>
                </a:rPr>
                <a:t>vs 27%</a:t>
              </a:r>
              <a:endParaRPr lang="ru-RU" sz="2000" b="1" dirty="0">
                <a:solidFill>
                  <a:srgbClr val="C00000"/>
                </a:solidFill>
                <a:latin typeface="+mj-lt"/>
              </a:endParaRPr>
            </a:p>
          </p:txBody>
        </p: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00CEC9D6-1386-4D93-9B6E-4B633BAD6B7E}"/>
                </a:ext>
              </a:extLst>
            </p:cNvPr>
            <p:cNvSpPr/>
            <p:nvPr/>
          </p:nvSpPr>
          <p:spPr>
            <a:xfrm>
              <a:off x="2572648" y="4716915"/>
              <a:ext cx="1549976" cy="400110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r"/>
              <a:r>
                <a:rPr lang="en-US" sz="2000" b="1" i="1" u="sng" dirty="0">
                  <a:solidFill>
                    <a:srgbClr val="00A88E"/>
                  </a:solidFill>
                </a:rPr>
                <a:t>19%</a:t>
              </a:r>
              <a:r>
                <a:rPr lang="en-US" sz="2000" b="1" i="1" dirty="0">
                  <a:solidFill>
                    <a:srgbClr val="00A88E"/>
                  </a:solidFill>
                </a:rPr>
                <a:t> </a:t>
              </a:r>
              <a:r>
                <a:rPr lang="en-US" sz="2000" b="1" dirty="0">
                  <a:solidFill>
                    <a:srgbClr val="00A88E"/>
                  </a:solidFill>
                  <a:latin typeface="+mj-lt"/>
                </a:rPr>
                <a:t>vs 27%</a:t>
              </a:r>
              <a:endParaRPr lang="ru-RU" sz="2000" b="1" dirty="0">
                <a:solidFill>
                  <a:srgbClr val="00A88E"/>
                </a:solidFill>
                <a:latin typeface="+mj-lt"/>
              </a:endParaRP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B63F3854-6D75-430E-AA89-07E06A76B37A}"/>
              </a:ext>
            </a:extLst>
          </p:cNvPr>
          <p:cNvGrpSpPr/>
          <p:nvPr/>
        </p:nvGrpSpPr>
        <p:grpSpPr>
          <a:xfrm>
            <a:off x="5294394" y="4964002"/>
            <a:ext cx="2967693" cy="1081621"/>
            <a:chOff x="5445319" y="4989921"/>
            <a:chExt cx="2967693" cy="1081621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AC10FE9A-81CD-441F-BE38-8CFF4A08E18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8860" y="4989921"/>
              <a:ext cx="574957" cy="520640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5C7123A7-D77C-4309-8061-880C2D443A92}"/>
                </a:ext>
              </a:extLst>
            </p:cNvPr>
            <p:cNvSpPr/>
            <p:nvPr/>
          </p:nvSpPr>
          <p:spPr>
            <a:xfrm>
              <a:off x="5445319" y="5533589"/>
              <a:ext cx="137708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200" b="1" dirty="0">
                  <a:solidFill>
                    <a:srgbClr val="595959"/>
                  </a:solidFill>
                  <a:latin typeface="+mj-lt"/>
                </a:rPr>
                <a:t>Готовлюсь к учебе</a:t>
              </a:r>
            </a:p>
          </p:txBody>
        </p: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000C9F64-28A8-41A0-9658-DDF6705DB721}"/>
                </a:ext>
              </a:extLst>
            </p:cNvPr>
            <p:cNvGrpSpPr/>
            <p:nvPr/>
          </p:nvGrpSpPr>
          <p:grpSpPr>
            <a:xfrm>
              <a:off x="6507151" y="5397162"/>
              <a:ext cx="1825749" cy="263555"/>
              <a:chOff x="6705592" y="1366505"/>
              <a:chExt cx="1825749" cy="263555"/>
            </a:xfrm>
          </p:grpSpPr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B13E4CA7-B52A-4194-86F4-1C0EC1263AF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705592" y="1366505"/>
                <a:ext cx="260744" cy="260745"/>
              </a:xfrm>
              <a:prstGeom prst="line">
                <a:avLst/>
              </a:prstGeom>
              <a:ln w="19050" cap="rnd">
                <a:solidFill>
                  <a:srgbClr val="00A88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8D420D45-8D79-4551-8449-A507686F8EF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970048" y="1630059"/>
                <a:ext cx="1561293" cy="1"/>
              </a:xfrm>
              <a:prstGeom prst="line">
                <a:avLst/>
              </a:prstGeom>
              <a:ln w="19050" cap="rnd">
                <a:solidFill>
                  <a:srgbClr val="00A88E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068F9DBA-9DEC-421F-A1F8-8C3F668BD19D}"/>
                </a:ext>
              </a:extLst>
            </p:cNvPr>
            <p:cNvSpPr/>
            <p:nvPr/>
          </p:nvSpPr>
          <p:spPr>
            <a:xfrm>
              <a:off x="6805333" y="5671432"/>
              <a:ext cx="1566006" cy="400110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r"/>
              <a:r>
                <a:rPr lang="en-US" sz="2000" b="1" i="1" u="sng" dirty="0">
                  <a:solidFill>
                    <a:srgbClr val="C00000"/>
                  </a:solidFill>
                </a:rPr>
                <a:t>51</a:t>
              </a:r>
              <a:r>
                <a:rPr lang="ru-RU" sz="2000" b="1" i="1" u="sng" dirty="0">
                  <a:solidFill>
                    <a:srgbClr val="C00000"/>
                  </a:solidFill>
                </a:rPr>
                <a:t>%</a:t>
              </a:r>
              <a:r>
                <a:rPr lang="en-US" sz="2000" b="1" i="1" dirty="0">
                  <a:solidFill>
                    <a:srgbClr val="C00000"/>
                  </a:solidFill>
                </a:rPr>
                <a:t> </a:t>
              </a:r>
              <a:r>
                <a:rPr lang="en-US" sz="2000" b="1" dirty="0">
                  <a:solidFill>
                    <a:srgbClr val="C00000"/>
                  </a:solidFill>
                  <a:latin typeface="+mj-lt"/>
                </a:rPr>
                <a:t>vs 60%</a:t>
              </a:r>
              <a:endParaRPr lang="ru-RU" sz="2000" b="1" dirty="0">
                <a:solidFill>
                  <a:srgbClr val="C00000"/>
                </a:solidFill>
                <a:latin typeface="+mj-lt"/>
              </a:endParaRPr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37BE5BBC-237A-493C-A962-A79408EE82FB}"/>
                </a:ext>
              </a:extLst>
            </p:cNvPr>
            <p:cNvSpPr/>
            <p:nvPr/>
          </p:nvSpPr>
          <p:spPr>
            <a:xfrm>
              <a:off x="6818153" y="5269485"/>
              <a:ext cx="1594859" cy="400110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r"/>
              <a:r>
                <a:rPr lang="en-US" sz="2000" b="1" i="1" u="sng" dirty="0">
                  <a:solidFill>
                    <a:srgbClr val="00A88E"/>
                  </a:solidFill>
                </a:rPr>
                <a:t>40%</a:t>
              </a:r>
              <a:r>
                <a:rPr lang="ru-RU" sz="2000" b="1" i="1" dirty="0">
                  <a:solidFill>
                    <a:srgbClr val="00A88E"/>
                  </a:solidFill>
                  <a:latin typeface="+mj-lt"/>
                </a:rPr>
                <a:t> </a:t>
              </a:r>
              <a:r>
                <a:rPr lang="en-US" sz="2000" b="1" dirty="0">
                  <a:solidFill>
                    <a:srgbClr val="00A88E"/>
                  </a:solidFill>
                  <a:latin typeface="+mj-lt"/>
                </a:rPr>
                <a:t>vs 45%</a:t>
              </a:r>
              <a:endParaRPr lang="ru-RU" sz="2000" b="1" dirty="0">
                <a:solidFill>
                  <a:srgbClr val="00A88E"/>
                </a:solidFill>
                <a:latin typeface="+mj-lt"/>
              </a:endParaRPr>
            </a:p>
          </p:txBody>
        </p:sp>
      </p:grpSp>
      <p:pic>
        <p:nvPicPr>
          <p:cNvPr id="73" name="Graphic 72">
            <a:extLst>
              <a:ext uri="{FF2B5EF4-FFF2-40B4-BE49-F238E27FC236}">
                <a16:creationId xmlns:a16="http://schemas.microsoft.com/office/drawing/2014/main" id="{374D6711-2C6A-4BBA-BBE8-BAC71ACB36F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=""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23219" y="6047747"/>
            <a:ext cx="11345562" cy="95716"/>
          </a:xfrm>
          <a:prstGeom prst="rect">
            <a:avLst/>
          </a:prstGeom>
        </p:spPr>
      </p:pic>
      <p:pic>
        <p:nvPicPr>
          <p:cNvPr id="1032" name="Picture 8" descr="ÐÐ°ÑÑÐ¸Ð½ÐºÐ¸ Ð¿Ð¾ Ð·Ð°Ð¿ÑÐ¾ÑÑ Ð³ÐµÐ¾Ð»Ð¾ÐºÐ°ÑÐ¸Ð¸ png"/>
          <p:cNvPicPr>
            <a:picLocks noChangeAspect="1" noChangeArrowheads="1"/>
          </p:cNvPicPr>
          <p:nvPr/>
        </p:nvPicPr>
        <p:blipFill>
          <a:blip r:embed="rId1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5080" y="1583014"/>
            <a:ext cx="1021406" cy="102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8" descr="ÐÐ°ÑÑÐ¸Ð½ÐºÐ¸ Ð¿Ð¾ Ð·Ð°Ð¿ÑÐ¾ÑÑ Ð³ÐµÐ¾Ð»Ð¾ÐºÐ°ÑÐ¸Ð¸ png"/>
          <p:cNvPicPr>
            <a:picLocks noChangeAspect="1" noChangeArrowheads="1"/>
          </p:cNvPicPr>
          <p:nvPr/>
        </p:nvPicPr>
        <p:blipFill>
          <a:blip r:embed="rId1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9499" y="1526387"/>
            <a:ext cx="1021406" cy="1021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1175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2B9912-CBE2-42DE-91A7-EC3635C3A8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Контроль со стороны родителей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FD5C59-F532-4787-AEA1-AD1B9BA7E55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45473" y="1438621"/>
            <a:ext cx="10442095" cy="4370427"/>
          </a:xfrm>
        </p:spPr>
        <p:txBody>
          <a:bodyPr rIns="0"/>
          <a:lstStyle/>
          <a:p>
            <a:r>
              <a:rPr lang="ru-RU" sz="2000" dirty="0"/>
              <a:t>Больше всего действия в сети</a:t>
            </a:r>
            <a:r>
              <a:rPr lang="en-US" sz="2000" dirty="0"/>
              <a:t> </a:t>
            </a:r>
            <a:r>
              <a:rPr lang="ru-RU" sz="2000" dirty="0"/>
              <a:t>контролируют родители детей в возрасте </a:t>
            </a:r>
            <a:r>
              <a:rPr lang="ru-RU" sz="2000" dirty="0">
                <a:solidFill>
                  <a:srgbClr val="00A88E"/>
                </a:solidFill>
                <a:latin typeface="+mj-lt"/>
              </a:rPr>
              <a:t>4-6 лет</a:t>
            </a:r>
            <a:r>
              <a:rPr lang="ru-RU" sz="2000" dirty="0"/>
              <a:t>. По мере взросления </a:t>
            </a:r>
            <a:r>
              <a:rPr lang="ru-RU" sz="2000" dirty="0" smtClean="0"/>
              <a:t>детей </a:t>
            </a:r>
            <a:r>
              <a:rPr lang="ru-RU" sz="2000" dirty="0"/>
              <a:t>контроль со стороны родителей ослабевает.  </a:t>
            </a:r>
          </a:p>
          <a:p>
            <a:endParaRPr lang="ru-RU" sz="2000" dirty="0"/>
          </a:p>
          <a:p>
            <a:r>
              <a:rPr lang="ru-RU" sz="2000" dirty="0"/>
              <a:t>Если </a:t>
            </a:r>
            <a:r>
              <a:rPr lang="ru-RU" sz="2000" dirty="0">
                <a:solidFill>
                  <a:srgbClr val="00A88E"/>
                </a:solidFill>
                <a:latin typeface="+mj-lt"/>
              </a:rPr>
              <a:t>73% родителей </a:t>
            </a:r>
            <a:r>
              <a:rPr lang="ru-RU" sz="2000" dirty="0"/>
              <a:t>детей в возрасте </a:t>
            </a:r>
            <a:r>
              <a:rPr lang="ru-RU" sz="2000" dirty="0">
                <a:solidFill>
                  <a:srgbClr val="00A88E"/>
                </a:solidFill>
                <a:latin typeface="+mj-lt"/>
              </a:rPr>
              <a:t>4-6 лет </a:t>
            </a:r>
            <a:r>
              <a:rPr lang="ru-RU" sz="2000" dirty="0"/>
              <a:t>говорят, что контролируют </a:t>
            </a:r>
            <a:r>
              <a:rPr lang="ru-RU" sz="2000" dirty="0" smtClean="0"/>
              <a:t>их действия в </a:t>
            </a:r>
            <a:r>
              <a:rPr lang="ru-RU" sz="2000" dirty="0"/>
              <a:t>сети, то для детей в возрасте </a:t>
            </a:r>
            <a:r>
              <a:rPr lang="ru-RU" sz="2000" dirty="0">
                <a:solidFill>
                  <a:srgbClr val="00A88E"/>
                </a:solidFill>
                <a:latin typeface="+mj-lt"/>
              </a:rPr>
              <a:t>7-10 лет </a:t>
            </a:r>
            <a:r>
              <a:rPr lang="ru-RU" sz="2000" dirty="0"/>
              <a:t>положительно на этот вопрос отвечает только </a:t>
            </a:r>
            <a:r>
              <a:rPr lang="ru-RU" sz="20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половина родителей</a:t>
            </a:r>
            <a:r>
              <a:rPr lang="ru-RU" sz="2000" dirty="0"/>
              <a:t>.</a:t>
            </a:r>
          </a:p>
          <a:p>
            <a:endParaRPr lang="ru-RU" sz="2000" dirty="0"/>
          </a:p>
          <a:p>
            <a:r>
              <a:rPr lang="ru-RU" sz="2000" dirty="0" smtClean="0"/>
              <a:t>По</a:t>
            </a:r>
            <a:r>
              <a:rPr lang="en-US" sz="2000" dirty="0" smtClean="0"/>
              <a:t>-</a:t>
            </a:r>
            <a:r>
              <a:rPr lang="ru-RU" sz="2000" dirty="0" smtClean="0"/>
              <a:t>прежнему </a:t>
            </a:r>
            <a:r>
              <a:rPr lang="ru-RU" sz="20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35% </a:t>
            </a:r>
            <a:r>
              <a:rPr lang="ru-RU" sz="2000" dirty="0"/>
              <a:t>родителей не контролируют время, которое ребенок проводит с</a:t>
            </a:r>
            <a:r>
              <a:rPr lang="en-US" sz="2000" dirty="0"/>
              <a:t> </a:t>
            </a:r>
            <a:r>
              <a:rPr lang="ru-RU" sz="2000" dirty="0"/>
              <a:t>гаджетами. </a:t>
            </a:r>
          </a:p>
          <a:p>
            <a:endParaRPr lang="ru-RU" sz="2000" dirty="0"/>
          </a:p>
          <a:p>
            <a:r>
              <a:rPr lang="ru-RU" sz="2000" dirty="0">
                <a:solidFill>
                  <a:srgbClr val="00A88E"/>
                </a:solidFill>
                <a:latin typeface="+mj-lt"/>
              </a:rPr>
              <a:t>Больше 80</a:t>
            </a:r>
            <a:r>
              <a:rPr lang="en-US" sz="2000" dirty="0">
                <a:solidFill>
                  <a:srgbClr val="00A88E"/>
                </a:solidFill>
                <a:latin typeface="+mj-lt"/>
              </a:rPr>
              <a:t>% </a:t>
            </a:r>
            <a:r>
              <a:rPr lang="ru-RU" sz="2000" dirty="0">
                <a:solidFill>
                  <a:srgbClr val="00A88E"/>
                </a:solidFill>
                <a:latin typeface="+mj-lt"/>
              </a:rPr>
              <a:t>родителей </a:t>
            </a:r>
            <a:r>
              <a:rPr lang="ru-RU" sz="2000" dirty="0"/>
              <a:t>детей в возрасте 4-6 лет </a:t>
            </a:r>
            <a:r>
              <a:rPr lang="ru-RU" sz="2000" dirty="0" smtClean="0"/>
              <a:t>ограничива</a:t>
            </a:r>
            <a:r>
              <a:rPr lang="ru-RU" sz="2000" dirty="0"/>
              <a:t>ю</a:t>
            </a:r>
            <a:r>
              <a:rPr lang="ru-RU" sz="2000" dirty="0" smtClean="0"/>
              <a:t>т </a:t>
            </a:r>
            <a:r>
              <a:rPr lang="ru-RU" sz="2000" dirty="0"/>
              <a:t>время пребывания </a:t>
            </a:r>
            <a:r>
              <a:rPr lang="ru-RU" sz="2000" dirty="0" smtClean="0"/>
              <a:t>ребенка </a:t>
            </a:r>
            <a:r>
              <a:rPr lang="ru-RU" sz="2000" dirty="0"/>
              <a:t>в интернете. Этот показатель уменьшается с взрослением ребенка и спадает до 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44</a:t>
            </a:r>
            <a:r>
              <a:rPr lang="en-US" sz="200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%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+mj-lt"/>
              </a:rPr>
              <a:t>, </a:t>
            </a:r>
            <a:r>
              <a:rPr lang="ru-RU" sz="2000" dirty="0" smtClean="0"/>
              <a:t>когда </a:t>
            </a:r>
            <a:r>
              <a:rPr lang="ru-RU" sz="2000" dirty="0"/>
              <a:t>дети переходят в возрастную группу </a:t>
            </a:r>
            <a:r>
              <a:rPr lang="ru-RU" sz="2000" dirty="0">
                <a:solidFill>
                  <a:srgbClr val="00A88E"/>
                </a:solidFill>
                <a:latin typeface="+mj-lt"/>
              </a:rPr>
              <a:t>15-18 лет</a:t>
            </a:r>
            <a:r>
              <a:rPr lang="ru-RU" sz="2000" b="1" dirty="0"/>
              <a:t>. </a:t>
            </a:r>
          </a:p>
          <a:p>
            <a:endParaRPr lang="ru-RU" sz="18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F739E5-7ACE-4BE4-BDB1-26A4690963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ru-RU"/>
              <a:t>Взрослые и дети в цифровом мире</a:t>
            </a:r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A7833F-E542-40B5-B569-7ED8488226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652B60-3086-4BD3-8E82-9D00790DFF71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9" name="Text Placeholder 2" hidden="1">
            <a:extLst>
              <a:ext uri="{FF2B5EF4-FFF2-40B4-BE49-F238E27FC236}">
                <a16:creationId xmlns:a16="http://schemas.microsoft.com/office/drawing/2014/main" id="{82A03755-A2E7-4EE7-BF6A-9328B65A4ACE}"/>
              </a:ext>
            </a:extLst>
          </p:cNvPr>
          <p:cNvSpPr txBox="1">
            <a:spLocks/>
          </p:cNvSpPr>
          <p:nvPr/>
        </p:nvSpPr>
        <p:spPr>
          <a:xfrm>
            <a:off x="541337" y="4609912"/>
            <a:ext cx="11033443" cy="1326105"/>
          </a:xfrm>
          <a:prstGeom prst="rect">
            <a:avLst/>
          </a:prstGeom>
          <a:ln w="38100">
            <a:solidFill>
              <a:srgbClr val="00A88E"/>
            </a:solidFill>
          </a:ln>
        </p:spPr>
        <p:txBody>
          <a:bodyPr vert="horz" wrap="square" lIns="108000" tIns="108000" rIns="108000" bIns="10800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b="1" dirty="0">
                <a:latin typeface="+mj-lt"/>
              </a:rPr>
              <a:t>Больше трети родителей признали, что хотели бы лучше контролировать своего ребенка,</a:t>
            </a:r>
            <a:br>
              <a:rPr lang="ru-RU" sz="1800" b="1" dirty="0">
                <a:latin typeface="+mj-lt"/>
              </a:rPr>
            </a:br>
            <a:r>
              <a:rPr lang="ru-RU" sz="1800" b="1" dirty="0">
                <a:latin typeface="+mj-lt"/>
              </a:rPr>
              <a:t>но у них недостаточно времени на это.</a:t>
            </a:r>
          </a:p>
          <a:p>
            <a:pPr algn="ctr"/>
            <a:r>
              <a:rPr lang="ru-RU" sz="1800" b="1" dirty="0">
                <a:latin typeface="+mj-lt"/>
              </a:rPr>
              <a:t>Почти 40% родителей отметили, что хотели бы также знать, где находятся их несовершеннолетние дети с помощью геолокации, но при этом они не знают, как это сделать.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E448F43-315C-4DE9-A410-1721649269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848" y="3627318"/>
            <a:ext cx="576905" cy="57673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34A27A6-4EEF-4497-9948-A4355DCBB15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213" y="2540466"/>
            <a:ext cx="576905" cy="57108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61CA7C9C-A65B-4DAB-AAC7-F405539143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733" y="4719824"/>
            <a:ext cx="504149" cy="504000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363A13BE-407D-4768-B70D-C4B0D01C87B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41300" y="1557618"/>
            <a:ext cx="576000" cy="38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136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F1981B3-A608-4A32-9CB5-61D432D78C4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547515" y="2406651"/>
            <a:ext cx="8358360" cy="1749231"/>
          </a:xfrm>
        </p:spPr>
        <p:txBody>
          <a:bodyPr/>
          <a:lstStyle/>
          <a:p>
            <a:r>
              <a:rPr lang="ru-RU" dirty="0"/>
              <a:t>Общий обзор поведения и интересов </a:t>
            </a:r>
            <a:r>
              <a:rPr lang="ru-RU" dirty="0" smtClean="0"/>
              <a:t>детей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7099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2B9912-CBE2-42DE-91A7-EC3635C3A8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Где гуляют дети в интернете?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F739E5-7ACE-4BE4-BDB1-26A4690963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ru-RU"/>
              <a:t>Взрослые и дети в цифровом мире</a:t>
            </a:r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A7833F-E542-40B5-B569-7ED8488226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652B60-3086-4BD3-8E82-9D00790DFF71}" type="slidenum">
              <a:rPr lang="ru-RU" smtClean="0"/>
              <a:pPr/>
              <a:t>9</a:t>
            </a:fld>
            <a:endParaRPr lang="ru-RU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4071" y="2733368"/>
            <a:ext cx="3312717" cy="3312717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707745" y="6046085"/>
            <a:ext cx="4580582" cy="226654"/>
          </a:xfrm>
          <a:prstGeom prst="rect">
            <a:avLst/>
          </a:prstGeom>
          <a:noFill/>
        </p:spPr>
        <p:txBody>
          <a:bodyPr wrap="square" lIns="41584" tIns="20791" rIns="41584" bIns="20791" rtlCol="0">
            <a:spAutoFit/>
          </a:bodyPr>
          <a:lstStyle/>
          <a:p>
            <a:pPr marL="92075" indent="-87313"/>
            <a:r>
              <a:rPr lang="ru-RU" sz="600" spc="-2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*Статистика облачного сервиса Kaspersky </a:t>
            </a:r>
            <a:r>
              <a:rPr lang="ru-RU" sz="600" spc="-2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Security</a:t>
            </a:r>
            <a:r>
              <a:rPr lang="ru-RU" sz="600" spc="-2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600" spc="-2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Network</a:t>
            </a:r>
            <a:r>
              <a:rPr lang="ru-RU" sz="600" spc="-2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Посещения различных </a:t>
            </a:r>
            <a:r>
              <a:rPr lang="ru-RU" sz="600" spc="-2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интернет-ресурсов</a:t>
            </a:r>
            <a:r>
              <a:rPr lang="ru-RU" sz="600" spc="-2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при включенном «Родительском контроле» на ПК в России. Усредненный показатель за последние 12 месяцев.</a:t>
            </a:r>
            <a:r>
              <a:rPr lang="en-US" sz="600" spc="-2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ru-RU" sz="600" spc="-2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3219" y="1043180"/>
            <a:ext cx="7316221" cy="4458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785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Kaspersky">
      <a:dk1>
        <a:srgbClr val="000000"/>
      </a:dk1>
      <a:lt1>
        <a:sysClr val="window" lastClr="FFFFFF"/>
      </a:lt1>
      <a:dk2>
        <a:srgbClr val="006D5C"/>
      </a:dk2>
      <a:lt2>
        <a:srgbClr val="E6E6E6"/>
      </a:lt2>
      <a:accent1>
        <a:srgbClr val="006D5C"/>
      </a:accent1>
      <a:accent2>
        <a:srgbClr val="00A88E"/>
      </a:accent2>
      <a:accent3>
        <a:srgbClr val="71C9BC"/>
      </a:accent3>
      <a:accent4>
        <a:srgbClr val="333333"/>
      </a:accent4>
      <a:accent5>
        <a:srgbClr val="CCCCCC"/>
      </a:accent5>
      <a:accent6>
        <a:srgbClr val="ED2939"/>
      </a:accent6>
      <a:hlink>
        <a:srgbClr val="00A88E"/>
      </a:hlink>
      <a:folHlink>
        <a:srgbClr val="006D5C"/>
      </a:folHlink>
    </a:clrScheme>
    <a:fontScheme name="Kaspersky_Museo">
      <a:majorFont>
        <a:latin typeface="Museo Sans Cyrl 700"/>
        <a:ea typeface=""/>
        <a:cs typeface=""/>
      </a:majorFont>
      <a:minorFont>
        <a:latin typeface="Museo Sans Cyrl 300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7014</TotalTime>
  <Words>1664</Words>
  <Application>Microsoft Office PowerPoint</Application>
  <PresentationFormat>Широкоэкранный</PresentationFormat>
  <Paragraphs>318</Paragraphs>
  <Slides>46</Slides>
  <Notes>22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46</vt:i4>
      </vt:variant>
    </vt:vector>
  </HeadingPairs>
  <TitlesOfParts>
    <vt:vector size="54" baseType="lpstr">
      <vt:lpstr>Museo Sans 100</vt:lpstr>
      <vt:lpstr>Calibri</vt:lpstr>
      <vt:lpstr>Wingdings</vt:lpstr>
      <vt:lpstr>Museo Sans Cyrl 700</vt:lpstr>
      <vt:lpstr>Arial</vt:lpstr>
      <vt:lpstr>Museo Sans Cyrl 300</vt:lpstr>
      <vt:lpstr>Museo Sans 300</vt:lpstr>
      <vt:lpstr>Office Theme</vt:lpstr>
      <vt:lpstr>Социальные риски и риски общения</vt:lpstr>
      <vt:lpstr>Содержание </vt:lpstr>
      <vt:lpstr>Презентация PowerPoint</vt:lpstr>
      <vt:lpstr>ПЕРВЫЙ СМАРТФОН ИЛИ ПЛАНШЕТ</vt:lpstr>
      <vt:lpstr>Вовлеченность в использование устройств</vt:lpstr>
      <vt:lpstr>Активность детей в 2018 Vs 2019</vt:lpstr>
      <vt:lpstr>Контроль со стороны родителей</vt:lpstr>
      <vt:lpstr>Презентация PowerPoint</vt:lpstr>
      <vt:lpstr>Где гуляют дети в интернете?</vt:lpstr>
      <vt:lpstr>Презентация PowerPoint</vt:lpstr>
      <vt:lpstr>Социальные сети</vt:lpstr>
      <vt:lpstr>Социальные сети: реакция родителей</vt:lpstr>
      <vt:lpstr>Социальные сети, угрозы</vt:lpstr>
      <vt:lpstr>Презентация PowerPoint</vt:lpstr>
      <vt:lpstr>Овершеринг</vt:lpstr>
      <vt:lpstr>овершеринг</vt:lpstr>
      <vt:lpstr>овершеринг</vt:lpstr>
      <vt:lpstr>Что делать?</vt:lpstr>
      <vt:lpstr>Презентация PowerPoint</vt:lpstr>
      <vt:lpstr>Секстинг</vt:lpstr>
      <vt:lpstr>Что делать?</vt:lpstr>
      <vt:lpstr>Презентация PowerPoint</vt:lpstr>
      <vt:lpstr>Вписки</vt:lpstr>
      <vt:lpstr>Что делать?</vt:lpstr>
      <vt:lpstr>Презентация PowerPoint</vt:lpstr>
      <vt:lpstr>Секты</vt:lpstr>
      <vt:lpstr>Секты</vt:lpstr>
      <vt:lpstr>Что делать?</vt:lpstr>
      <vt:lpstr>Презентация PowerPoint</vt:lpstr>
      <vt:lpstr>Кибербуллинг 2019</vt:lpstr>
      <vt:lpstr>Кибербуллинг: последствия в реальной жизни</vt:lpstr>
      <vt:lpstr>Кибербуллинг 2019</vt:lpstr>
      <vt:lpstr>Что делать?</vt:lpstr>
      <vt:lpstr>Презентация PowerPoint</vt:lpstr>
      <vt:lpstr>Топ-3 совета</vt:lpstr>
      <vt:lpstr>Презентация PowerPoint</vt:lpstr>
      <vt:lpstr>Что можно сделать для семьи</vt:lpstr>
      <vt:lpstr>Презентация PowerPoint</vt:lpstr>
      <vt:lpstr>Презентация PowerPoint</vt:lpstr>
      <vt:lpstr>Учебное пособие </vt:lpstr>
      <vt:lpstr>Презентация PowerPoint</vt:lpstr>
      <vt:lpstr>Kids.Kaspersky.ru - детям  </vt:lpstr>
      <vt:lpstr>Kids.Kaspersky.ru - детям  </vt:lpstr>
      <vt:lpstr>Kids.Kaspersky.ru - Родителям и учителям </vt:lpstr>
      <vt:lpstr>Обучающие игры</vt:lpstr>
      <vt:lpstr>   Спасибо!   Читайте о детской (и не только) безопасности:  https://kids.kaspersky.ru/ https://www.kaspersky.ru/blog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Igor Korshunov</dc:creator>
  <cp:lastModifiedBy>Дроздов Алексей Николаевич</cp:lastModifiedBy>
  <cp:revision>307</cp:revision>
  <dcterms:created xsi:type="dcterms:W3CDTF">2018-03-29T14:00:16Z</dcterms:created>
  <dcterms:modified xsi:type="dcterms:W3CDTF">2019-04-15T06:56:45Z</dcterms:modified>
</cp:coreProperties>
</file>