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24"/>
  </p:notesMasterIdLst>
  <p:handoutMasterIdLst>
    <p:handoutMasterId r:id="rId25"/>
  </p:handoutMasterIdLst>
  <p:sldIdLst>
    <p:sldId id="265" r:id="rId6"/>
    <p:sldId id="274" r:id="rId7"/>
    <p:sldId id="310" r:id="rId8"/>
    <p:sldId id="329" r:id="rId9"/>
    <p:sldId id="312" r:id="rId10"/>
    <p:sldId id="314" r:id="rId11"/>
    <p:sldId id="315" r:id="rId12"/>
    <p:sldId id="316" r:id="rId13"/>
    <p:sldId id="317" r:id="rId14"/>
    <p:sldId id="319" r:id="rId15"/>
    <p:sldId id="323" r:id="rId16"/>
    <p:sldId id="330" r:id="rId17"/>
    <p:sldId id="331" r:id="rId18"/>
    <p:sldId id="333" r:id="rId19"/>
    <p:sldId id="320" r:id="rId20"/>
    <p:sldId id="321" r:id="rId21"/>
    <p:sldId id="334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Shapovalov" initials="IS" lastIdx="1" clrIdx="0">
    <p:extLst>
      <p:ext uri="{19B8F6BF-5375-455C-9EA6-DF929625EA0E}">
        <p15:presenceInfo xmlns:p15="http://schemas.microsoft.com/office/powerpoint/2012/main" userId="S-1-5-21-1430328663-2098613005-1233803906-42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262626"/>
    <a:srgbClr val="363333"/>
    <a:srgbClr val="111111"/>
    <a:srgbClr val="1C1C1C"/>
    <a:srgbClr val="006C5A"/>
    <a:srgbClr val="7C7C7C"/>
    <a:srgbClr val="00BCA1"/>
    <a:srgbClr val="009780"/>
    <a:srgbClr val="0E6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6866" autoAdjust="0"/>
  </p:normalViewPr>
  <p:slideViewPr>
    <p:cSldViewPr snapToGrid="0">
      <p:cViewPr varScale="1">
        <p:scale>
          <a:sx n="97" d="100"/>
          <a:sy n="97" d="100"/>
        </p:scale>
        <p:origin x="13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4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9FF5B-D755-4AF9-9FD2-48E2F65817B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CE39F-1111-4D3B-94C1-738D94D75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4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8886-F9A2-4E2C-9826-FE2B4743919C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D81BB-E5EE-448A-AE7E-5F7AF09FA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988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3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51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37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85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8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7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35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7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17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2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06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5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6232" y="1171014"/>
            <a:ext cx="4018665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3" y="1639077"/>
            <a:ext cx="4018360" cy="199466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08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79" name="Текст 6"/>
          <p:cNvSpPr>
            <a:spLocks noGrp="1"/>
          </p:cNvSpPr>
          <p:nvPr>
            <p:ph type="body" sz="quarter" idx="48" hasCustomPrompt="1"/>
          </p:nvPr>
        </p:nvSpPr>
        <p:spPr>
          <a:xfrm>
            <a:off x="326232" y="996659"/>
            <a:ext cx="514588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3" y="1645967"/>
            <a:ext cx="8489156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5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990459"/>
            <a:ext cx="6110288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326232" y="5613371"/>
            <a:ext cx="514588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6559912" y="990458"/>
            <a:ext cx="2255476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number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6559912" y="1820142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6559912" y="2193136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6559912" y="2838308"/>
            <a:ext cx="2255476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4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number</a:t>
            </a:r>
            <a:endParaRPr lang="ru-RU" dirty="0" smtClean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559912" y="3667992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559912" y="4040986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78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975827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26232" y="4882618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326232" y="5309392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4833923" y="975827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4833923" y="4882618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4833923" y="5309392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1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2349206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26232" y="1065800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326232" y="1492574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4833923" y="2349206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4833923" y="1065800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4833923" y="1492574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1565175"/>
            <a:ext cx="8489156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326232" y="950947"/>
            <a:ext cx="4160043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49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0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42" y="6312461"/>
            <a:ext cx="1049884" cy="291056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326233" y="4155527"/>
            <a:ext cx="385275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Secondary text area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6232" y="2698148"/>
            <a:ext cx="5189429" cy="125572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Who We Are,</a:t>
            </a:r>
            <a:br>
              <a:rPr lang="en-US" dirty="0" smtClean="0"/>
            </a:br>
            <a:r>
              <a:rPr lang="en-US" dirty="0" smtClean="0"/>
              <a:t>What We Do,</a:t>
            </a:r>
            <a:br>
              <a:rPr lang="en-US" dirty="0" smtClean="0"/>
            </a:br>
            <a:r>
              <a:rPr lang="en-US" dirty="0" smtClean="0"/>
              <a:t>What Matters To Us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232" y="1710670"/>
            <a:ext cx="1524000" cy="3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038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6232" y="2931941"/>
            <a:ext cx="5196744" cy="837152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Threat</a:t>
            </a:r>
            <a:br>
              <a:rPr lang="en-US" dirty="0" smtClean="0"/>
            </a:br>
            <a:r>
              <a:rPr lang="en-US" dirty="0" smtClean="0"/>
              <a:t>Landscape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42" y="6312461"/>
            <a:ext cx="1049884" cy="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44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32220" y="3122091"/>
            <a:ext cx="7065706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WE PROTECT WHAT MATTERS MOST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86" y="4576299"/>
            <a:ext cx="1659880" cy="4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05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6780" y="3122091"/>
            <a:ext cx="3137204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26232" y="3940954"/>
            <a:ext cx="3137752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Kaspersky Lab HQ</a:t>
            </a:r>
          </a:p>
          <a:p>
            <a:pPr lvl="0"/>
            <a:r>
              <a:rPr lang="en-US" dirty="0" smtClean="0"/>
              <a:t>39A/3 </a:t>
            </a:r>
            <a:r>
              <a:rPr lang="en-US" dirty="0" err="1" smtClean="0"/>
              <a:t>Leningradskoe</a:t>
            </a:r>
            <a:r>
              <a:rPr lang="en-US" dirty="0" smtClean="0"/>
              <a:t> </a:t>
            </a:r>
            <a:r>
              <a:rPr lang="en-US" dirty="0" err="1" smtClean="0"/>
              <a:t>Shosse</a:t>
            </a:r>
            <a:endParaRPr lang="en-US" dirty="0" smtClean="0"/>
          </a:p>
          <a:p>
            <a:pPr lvl="0"/>
            <a:r>
              <a:rPr lang="en-US" dirty="0" smtClean="0"/>
              <a:t>Moscow, 125212, Russian Federation</a:t>
            </a:r>
          </a:p>
          <a:p>
            <a:pPr lvl="0"/>
            <a:r>
              <a:rPr lang="en-US" dirty="0" smtClean="0"/>
              <a:t>Tel: +7 (495) 797-8700</a:t>
            </a:r>
          </a:p>
          <a:p>
            <a:pPr lvl="0"/>
            <a:r>
              <a:rPr lang="en-US" dirty="0" smtClean="0"/>
              <a:t>www.kaspersky.com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3" y="5507593"/>
            <a:ext cx="1442648" cy="3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125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2" y="1171013"/>
            <a:ext cx="4318809" cy="235936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4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2" y="1171013"/>
            <a:ext cx="8489155" cy="472090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4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326232" y="1171015"/>
            <a:ext cx="4018664" cy="2319608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bg1"/>
                </a:solidFill>
              </a:defRPr>
            </a:lvl1pPr>
            <a:lvl2pPr marL="542925" indent="-180975">
              <a:defRPr sz="1200">
                <a:solidFill>
                  <a:schemeClr val="bg1"/>
                </a:solidFill>
              </a:defRPr>
            </a:lvl2pPr>
            <a:lvl3pPr marL="895350" indent="-180975" defTabSz="895350">
              <a:defRPr sz="1100">
                <a:solidFill>
                  <a:schemeClr val="bg1"/>
                </a:solidFill>
              </a:defRPr>
            </a:lvl3pPr>
            <a:lvl4pPr marL="1257300" indent="-180975">
              <a:defRPr sz="1000">
                <a:solidFill>
                  <a:schemeClr val="bg1"/>
                </a:solidFill>
              </a:defRPr>
            </a:lvl4pPr>
            <a:lvl5pPr marL="1619250" indent="-180975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2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6232" y="1844525"/>
            <a:ext cx="401866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4796723" y="1843873"/>
            <a:ext cx="4018665" cy="24929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3" y="2311936"/>
            <a:ext cx="4018360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4797028" y="2311936"/>
            <a:ext cx="4018360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46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326232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3270550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6214869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326231" y="2756430"/>
            <a:ext cx="2296317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6214869" y="2756430"/>
            <a:ext cx="2296317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3270550" y="2756430"/>
            <a:ext cx="2296317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76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326232" y="1441171"/>
            <a:ext cx="2418518" cy="1625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3371849" y="1441171"/>
            <a:ext cx="2397920" cy="16258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6396869" y="1441171"/>
            <a:ext cx="2418519" cy="16258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326232" y="3381376"/>
            <a:ext cx="2397920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3371850" y="3381376"/>
            <a:ext cx="2397920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6396869" y="3381376"/>
            <a:ext cx="2418519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2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326232" y="1963458"/>
            <a:ext cx="1448311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25"/>
          </p:nvPr>
        </p:nvSpPr>
        <p:spPr>
          <a:xfrm>
            <a:off x="2086443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3846654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5606865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7367077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326232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086443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3846654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5606865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7367077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71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3753677" y="160685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Eugene Kaspersky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3753676" y="1818998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Executive Officer</a:t>
            </a:r>
            <a:endParaRPr lang="ru-RU" dirty="0" smtClean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4085450" y="563891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753677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Alexey De-</a:t>
            </a:r>
            <a:r>
              <a:rPr lang="en-US" dirty="0" err="1" smtClean="0"/>
              <a:t>Monderik</a:t>
            </a:r>
            <a:endParaRPr lang="ru-RU" dirty="0" smtClean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3753676" y="3739184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4085450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5513466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Denis </a:t>
            </a:r>
            <a:r>
              <a:rPr lang="en-US" dirty="0" err="1" smtClean="0"/>
              <a:t>Zenkin</a:t>
            </a:r>
            <a:endParaRPr lang="ru-RU" dirty="0" smtClean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5513465" y="3739184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Head of Corporate Communications</a:t>
            </a:r>
            <a:endParaRPr lang="ru-RU" dirty="0" smtClean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5845239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7273255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Igor </a:t>
            </a:r>
            <a:r>
              <a:rPr lang="en-US" dirty="0" err="1" smtClean="0"/>
              <a:t>Chekunov</a:t>
            </a:r>
            <a:endParaRPr lang="ru-RU" dirty="0" smtClean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7273254" y="3739184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Legal Officer</a:t>
            </a:r>
            <a:endParaRPr lang="ru-RU" dirty="0" smtClean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7605028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234099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Tikhonov</a:t>
            </a:r>
            <a:endParaRPr lang="ru-RU" dirty="0" smtClean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234098" y="3739184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Operative Officer</a:t>
            </a:r>
            <a:endParaRPr lang="ru-RU" dirty="0" smtClean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565872" y="2484079"/>
            <a:ext cx="942972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1993888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Nikita </a:t>
            </a:r>
            <a:r>
              <a:rPr lang="en-US" dirty="0" err="1" smtClean="0"/>
              <a:t>Shvetsov</a:t>
            </a:r>
            <a:endParaRPr lang="ru-RU" dirty="0" smtClean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1993887" y="3739184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2325661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3753677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Alexey De-</a:t>
            </a:r>
            <a:r>
              <a:rPr lang="en-US" dirty="0" err="1" smtClean="0"/>
              <a:t>Monderik</a:t>
            </a:r>
            <a:endParaRPr lang="ru-RU" dirty="0" smtClean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3753676" y="5753227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4085450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5513466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Denis </a:t>
            </a:r>
            <a:r>
              <a:rPr lang="en-US" dirty="0" err="1" smtClean="0"/>
              <a:t>Zenkin</a:t>
            </a:r>
            <a:endParaRPr lang="ru-RU" dirty="0" smtClean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5513465" y="5753227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Head of Corporate Communications</a:t>
            </a:r>
            <a:endParaRPr lang="ru-RU" dirty="0" smtClean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5845239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7273255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Igor </a:t>
            </a:r>
            <a:r>
              <a:rPr lang="en-US" dirty="0" err="1" smtClean="0"/>
              <a:t>Chekunov</a:t>
            </a:r>
            <a:endParaRPr lang="ru-RU" dirty="0" smtClean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7273254" y="5753228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Legal Officer</a:t>
            </a:r>
            <a:endParaRPr lang="ru-RU" dirty="0" smtClean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7605028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234099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Tikhonov</a:t>
            </a:r>
            <a:endParaRPr lang="ru-RU" dirty="0" smtClean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234098" y="5753228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Operative Officer</a:t>
            </a:r>
            <a:endParaRPr lang="ru-RU" dirty="0" smtClean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565872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1993888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Nikita </a:t>
            </a:r>
            <a:r>
              <a:rPr lang="en-US" dirty="0" err="1" smtClean="0"/>
              <a:t>Shvetsov</a:t>
            </a:r>
            <a:endParaRPr lang="ru-RU" dirty="0" smtClean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1993887" y="5753227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2325661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328614" y="421596"/>
            <a:ext cx="2805112" cy="664797"/>
          </a:xfrm>
        </p:spPr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6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3" y="421596"/>
            <a:ext cx="848677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613" y="1296404"/>
            <a:ext cx="848677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18296" y="6312460"/>
            <a:ext cx="1126746" cy="2861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5473AA58-C717-490D-9EAD-C2486821BB2A}" type="datetimeFigureOut">
              <a:rPr lang="ru-RU" smtClean="0"/>
              <a:pPr/>
              <a:t>27.02.2019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3501" y="6312460"/>
            <a:ext cx="2851411" cy="2861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100"/>
              </a:spcBef>
              <a:defRPr sz="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6232" y="6312460"/>
            <a:ext cx="176213" cy="2861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42" y="6312460"/>
            <a:ext cx="1049884" cy="2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8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1" r:id="rId2"/>
    <p:sldLayoutId id="2147483698" r:id="rId3"/>
    <p:sldLayoutId id="2147483680" r:id="rId4"/>
    <p:sldLayoutId id="2147483650" r:id="rId5"/>
    <p:sldLayoutId id="2147483654" r:id="rId6"/>
    <p:sldLayoutId id="2147483656" r:id="rId7"/>
    <p:sldLayoutId id="2147483652" r:id="rId8"/>
    <p:sldLayoutId id="2147483661" r:id="rId9"/>
    <p:sldLayoutId id="2147483662" r:id="rId10"/>
    <p:sldLayoutId id="2147483663" r:id="rId11"/>
    <p:sldLayoutId id="2147483666" r:id="rId12"/>
    <p:sldLayoutId id="2147483667" r:id="rId13"/>
    <p:sldLayoutId id="2147483668" r:id="rId14"/>
    <p:sldLayoutId id="2147483672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232" y="422867"/>
            <a:ext cx="8489156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232" y="1296404"/>
            <a:ext cx="848915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6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75" r:id="rId3"/>
    <p:sldLayoutId id="214748369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6232" y="2698148"/>
            <a:ext cx="5399065" cy="418576"/>
          </a:xfrm>
        </p:spPr>
        <p:txBody>
          <a:bodyPr/>
          <a:lstStyle/>
          <a:p>
            <a:r>
              <a:rPr lang="ru-RU" dirty="0" smtClean="0"/>
              <a:t>Онлайн мошенничество</a:t>
            </a:r>
            <a:endParaRPr lang="ru-RU" dirty="0"/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36"/>
          </p:nvPr>
        </p:nvSpPr>
        <p:spPr>
          <a:xfrm>
            <a:off x="326233" y="4155527"/>
            <a:ext cx="3852752" cy="1142877"/>
          </a:xfrm>
        </p:spPr>
        <p:txBody>
          <a:bodyPr/>
          <a:lstStyle/>
          <a:p>
            <a:r>
              <a:rPr lang="ru-RU" dirty="0" smtClean="0"/>
              <a:t>Сидорина Татьяна</a:t>
            </a:r>
            <a:endParaRPr lang="ru-RU" dirty="0"/>
          </a:p>
          <a:p>
            <a:r>
              <a:rPr lang="ru-RU" dirty="0" smtClean="0"/>
              <a:t>Группа разработки технологий защиты от сетевого мошенничества</a:t>
            </a:r>
          </a:p>
          <a:p>
            <a:r>
              <a:rPr lang="ru-RU" dirty="0" smtClean="0"/>
              <a:t>Старший контент - аналитик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8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10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/>
              <a:t>Термин «кража личности» появился более 50 лет назад и обозначает вид мошенничества с использованием персональных данных человека для осуществления различных операций от его имени с целью получения материальной выгоды. Подобный способ мошенничества из года в год становится все более популярным. 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 5</a:t>
            </a:r>
            <a:r>
              <a:rPr lang="en-US" dirty="0" smtClean="0"/>
              <a:t>:</a:t>
            </a:r>
            <a:r>
              <a:rPr lang="ru-RU" dirty="0" smtClean="0"/>
              <a:t> Кража личности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85" y="1903145"/>
            <a:ext cx="1735447" cy="308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97" y="1790632"/>
            <a:ext cx="5140057" cy="4452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96" y="1790632"/>
            <a:ext cx="5140057" cy="4552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94" y="1761771"/>
            <a:ext cx="5203181" cy="4608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5" y="1942192"/>
            <a:ext cx="8221508" cy="3837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1" y="1621672"/>
            <a:ext cx="8237692" cy="44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11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 smtClean="0"/>
              <a:t>Последнее время в сети увеличились многочисленные </a:t>
            </a:r>
            <a:r>
              <a:rPr lang="ru-RU" dirty="0"/>
              <a:t>предложения поучаствовать в «беспроигрышной» лотерее, получить приз или пройти опрос за вознаграждение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en-US" dirty="0" smtClean="0"/>
              <a:t> </a:t>
            </a:r>
            <a:r>
              <a:rPr lang="ru-RU" dirty="0"/>
              <a:t>6</a:t>
            </a:r>
            <a:r>
              <a:rPr lang="en-US" dirty="0" smtClean="0"/>
              <a:t>:</a:t>
            </a:r>
            <a:r>
              <a:rPr lang="ru-RU" dirty="0" smtClean="0"/>
              <a:t> Лотереи, розыгрыши призов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85" y="1453193"/>
            <a:ext cx="3881233" cy="4912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6" y="1453193"/>
            <a:ext cx="7644485" cy="4182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6" y="1453193"/>
            <a:ext cx="8066821" cy="4568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5" y="1453192"/>
            <a:ext cx="8066821" cy="4827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0" y="1485450"/>
            <a:ext cx="8172956" cy="4536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4" y="1474086"/>
            <a:ext cx="8124404" cy="4527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5" y="1485449"/>
            <a:ext cx="8395436" cy="42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12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/>
              <a:t>В группах «Отдам даром» участники предлагают обменять или просто подарить ненужные вещи. Чтобы получить бесплатную вещь, участник сообщества делает </a:t>
            </a:r>
            <a:r>
              <a:rPr lang="ru-RU" dirty="0" err="1"/>
              <a:t>репост</a:t>
            </a:r>
            <a:r>
              <a:rPr lang="ru-RU" dirty="0"/>
              <a:t> интересующей записи. После определённого времени даритель сам выбирает человека из списка поделившихся и договаривается о сделке.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en-US" dirty="0" smtClean="0"/>
              <a:t> </a:t>
            </a:r>
            <a:r>
              <a:rPr lang="ru-RU" dirty="0"/>
              <a:t>7</a:t>
            </a:r>
            <a:r>
              <a:rPr lang="en-US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Группы в социальных сетях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952" y="1857571"/>
            <a:ext cx="5238095" cy="3142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90" y="1598649"/>
            <a:ext cx="4095238" cy="50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809" y="1598649"/>
            <a:ext cx="6000000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6232" y="2931941"/>
            <a:ext cx="5196744" cy="1255728"/>
          </a:xfrm>
        </p:spPr>
        <p:txBody>
          <a:bodyPr/>
          <a:lstStyle/>
          <a:p>
            <a:r>
              <a:rPr lang="ru-RU" dirty="0" smtClean="0"/>
              <a:t>Как защититься от онлайн мошенничества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Т</a:t>
            </a:r>
            <a:r>
              <a:rPr lang="ru-RU" dirty="0" smtClean="0"/>
              <a:t>ехническое решение!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5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14</a:t>
            </a:fld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Используйте технические решения!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93343" y="3883427"/>
            <a:ext cx="4322045" cy="1888108"/>
          </a:xfrm>
        </p:spPr>
        <p:txBody>
          <a:bodyPr/>
          <a:lstStyle/>
          <a:p>
            <a:r>
              <a:rPr lang="ru-RU" sz="2800" dirty="0" smtClean="0"/>
              <a:t>Все продукты класса </a:t>
            </a:r>
            <a:r>
              <a:rPr lang="en-US" sz="2800" dirty="0" smtClean="0"/>
              <a:t>internet security </a:t>
            </a:r>
            <a:r>
              <a:rPr lang="ru-RU" sz="2800" dirty="0" smtClean="0"/>
              <a:t>имеют опцию «</a:t>
            </a:r>
            <a:r>
              <a:rPr lang="ru-RU" sz="2800" dirty="0" err="1" smtClean="0"/>
              <a:t>антифишинг</a:t>
            </a:r>
            <a:r>
              <a:rPr lang="ru-RU" sz="2800" dirty="0" smtClean="0"/>
              <a:t>», он включен по умолчанию. </a:t>
            </a:r>
            <a:endParaRPr lang="ru-RU" sz="2800" dirty="0"/>
          </a:p>
        </p:txBody>
      </p:sp>
      <p:pic>
        <p:nvPicPr>
          <p:cNvPr id="6" name="Picture 5" descr="ÐÐ°ÑÑÐ¸Ð½ÐºÐ¸ Ð¿Ð¾ Ð·Ð°Ð¿ÑÐ¾ÑÑ kaspersky total security bear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CBD66B-A2EB-4BF5-97E3-9543D23B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898646"/>
            <a:ext cx="3853245" cy="3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6232" y="2931941"/>
            <a:ext cx="5196744" cy="1255728"/>
          </a:xfrm>
        </p:spPr>
        <p:txBody>
          <a:bodyPr/>
          <a:lstStyle/>
          <a:p>
            <a:r>
              <a:rPr lang="ru-RU" dirty="0" smtClean="0"/>
              <a:t>Как защититься от онлайн мошенничества</a:t>
            </a:r>
            <a:r>
              <a:rPr lang="ru-RU" dirty="0" smtClean="0"/>
              <a:t>? Советы!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16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Необходимо следовать </a:t>
            </a:r>
            <a:r>
              <a:rPr lang="ru-RU" sz="1800" dirty="0"/>
              <a:t>принципам безопасного поведения в интернете и не </a:t>
            </a:r>
            <a:r>
              <a:rPr lang="ru-RU" sz="1800" dirty="0" smtClean="0"/>
              <a:t>переходить </a:t>
            </a:r>
            <a:r>
              <a:rPr lang="ru-RU" sz="1800" dirty="0"/>
              <a:t>по ссылкам, присланным в подозрительных или непонятных сообщениях электронной почты или через </a:t>
            </a:r>
            <a:r>
              <a:rPr lang="ru-RU" sz="1800" dirty="0" err="1" smtClean="0"/>
              <a:t>мэссенджеры</a:t>
            </a:r>
            <a:r>
              <a:rPr lang="ru-RU" sz="1800" dirty="0" smtClean="0"/>
              <a:t>.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 </a:t>
            </a:r>
            <a:r>
              <a:rPr lang="ru-RU" sz="1800" dirty="0" smtClean="0"/>
              <a:t>загружать </a:t>
            </a:r>
            <a:r>
              <a:rPr lang="ru-RU" sz="1800" dirty="0"/>
              <a:t>вложенные файлы из сообщений электронной почты, которых вы не ожидали.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Обеспечить </a:t>
            </a:r>
            <a:r>
              <a:rPr lang="ru-RU" sz="1800" dirty="0"/>
              <a:t>надежной защитой свои пароли и не </a:t>
            </a:r>
            <a:r>
              <a:rPr lang="ru-RU" sz="1800" dirty="0" smtClean="0"/>
              <a:t>сообщать </a:t>
            </a:r>
            <a:r>
              <a:rPr lang="ru-RU" sz="1800" dirty="0"/>
              <a:t>их никому.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 </a:t>
            </a:r>
            <a:r>
              <a:rPr lang="ru-RU" sz="1800" dirty="0" smtClean="0"/>
              <a:t>сообщать </a:t>
            </a:r>
            <a:r>
              <a:rPr lang="ru-RU" sz="1800" dirty="0"/>
              <a:t>никому свои персональные данные - будь то по телефону, лично или в сообщении эл. почты.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Внимательно </a:t>
            </a:r>
            <a:r>
              <a:rPr lang="ru-RU" sz="1800" dirty="0" smtClean="0"/>
              <a:t>анализировать </a:t>
            </a:r>
            <a:r>
              <a:rPr lang="ru-RU" sz="1800" dirty="0"/>
              <a:t>адрес сайта (URL), на который </a:t>
            </a:r>
            <a:r>
              <a:rPr lang="ru-RU" sz="1800" dirty="0" smtClean="0"/>
              <a:t>была переадресация. </a:t>
            </a:r>
            <a:r>
              <a:rPr lang="ru-RU" sz="1800" dirty="0"/>
              <a:t>В большинстве случаев </a:t>
            </a:r>
            <a:r>
              <a:rPr lang="ru-RU" sz="1800" dirty="0" err="1"/>
              <a:t>фишинга</a:t>
            </a:r>
            <a:r>
              <a:rPr lang="ru-RU" sz="1800" dirty="0"/>
              <a:t>, несмотря на то, что сайт выглядит идентично настоящему, URL-адрес может отличаться от оригинального (например, заканчиваться на .</a:t>
            </a:r>
            <a:r>
              <a:rPr lang="ru-RU" sz="1800" dirty="0" err="1"/>
              <a:t>com</a:t>
            </a:r>
            <a:r>
              <a:rPr lang="ru-RU" sz="1800" dirty="0"/>
              <a:t> вместо .</a:t>
            </a:r>
            <a:r>
              <a:rPr lang="ru-RU" sz="1800" dirty="0" err="1"/>
              <a:t>gov</a:t>
            </a:r>
            <a:r>
              <a:rPr lang="ru-RU" sz="18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Поддерживать </a:t>
            </a:r>
            <a:r>
              <a:rPr lang="ru-RU" sz="1800" dirty="0"/>
              <a:t>свой браузер обновленным и своевременно </a:t>
            </a:r>
            <a:r>
              <a:rPr lang="ru-RU" sz="1800" dirty="0" smtClean="0"/>
              <a:t>устанавливать обновления интернет секьюрити программ.</a:t>
            </a:r>
            <a:endParaRPr lang="ru-RU" sz="1800" dirty="0"/>
          </a:p>
          <a:p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правила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5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7" y="1199536"/>
            <a:ext cx="8227545" cy="38007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8227" y="5445815"/>
            <a:ext cx="4913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https://www.kaspersky.ru/blog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6779" y="3122091"/>
            <a:ext cx="6260833" cy="2787096"/>
          </a:xfrm>
        </p:spPr>
        <p:txBody>
          <a:bodyPr/>
          <a:lstStyle/>
          <a:p>
            <a:r>
              <a:rPr lang="ru-RU" dirty="0" smtClean="0"/>
              <a:t>Спасибо</a:t>
            </a:r>
            <a:r>
              <a:rPr lang="en-US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Читайте про</a:t>
            </a:r>
            <a:r>
              <a:rPr lang="en-US" dirty="0" smtClean="0"/>
              <a:t> </a:t>
            </a:r>
            <a:r>
              <a:rPr lang="ru-RU" dirty="0" smtClean="0"/>
              <a:t>онлайн безопасность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>
                <a:solidFill>
                  <a:schemeClr val="accent2"/>
                </a:solidFill>
              </a:rPr>
              <a:t>https://</a:t>
            </a:r>
            <a:r>
              <a:rPr lang="en-US" dirty="0" smtClean="0">
                <a:solidFill>
                  <a:schemeClr val="accent2"/>
                </a:solidFill>
              </a:rPr>
              <a:t>www.kaspersky.ru/blog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https://kids.kaspersky.ru/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6232" y="2931941"/>
            <a:ext cx="5196744" cy="837152"/>
          </a:xfrm>
        </p:spPr>
        <p:txBody>
          <a:bodyPr/>
          <a:lstStyle/>
          <a:p>
            <a:r>
              <a:rPr lang="ru-RU" dirty="0" smtClean="0"/>
              <a:t>Что такое онлайн мошенничество?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3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sz="2000" dirty="0" smtClean="0"/>
              <a:t>Онлайн мошенничество– это </a:t>
            </a:r>
            <a:r>
              <a:rPr lang="ru-RU" sz="2000" dirty="0"/>
              <a:t>действия </a:t>
            </a:r>
            <a:r>
              <a:rPr lang="ru-RU" sz="2000" dirty="0" err="1" smtClean="0"/>
              <a:t>киберпреступников</a:t>
            </a:r>
            <a:r>
              <a:rPr lang="ru-RU" sz="2000" dirty="0" smtClean="0"/>
              <a:t>, </a:t>
            </a:r>
            <a:r>
              <a:rPr lang="ru-RU" sz="2000" dirty="0"/>
              <a:t>направленные на овладение информационными данными или финансовыми средствами пользователя </a:t>
            </a:r>
            <a:r>
              <a:rPr lang="ru-RU" sz="2000" dirty="0" smtClean="0"/>
              <a:t>сети Интернет</a:t>
            </a:r>
          </a:p>
          <a:p>
            <a:endParaRPr lang="ru-RU" sz="2000" dirty="0" smtClean="0"/>
          </a:p>
          <a:p>
            <a:r>
              <a:rPr lang="ru-RU" sz="2000" dirty="0" smtClean="0"/>
              <a:t>Категории онлайн-мошенничества: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3"/>
                </a:solidFill>
              </a:rPr>
              <a:t>Фишинг</a:t>
            </a:r>
            <a:r>
              <a:rPr lang="ru-RU" sz="2000" dirty="0" smtClean="0">
                <a:solidFill>
                  <a:schemeClr val="accent3"/>
                </a:solidFill>
              </a:rPr>
              <a:t>. </a:t>
            </a:r>
            <a:r>
              <a:rPr lang="ru-RU" sz="2000" dirty="0"/>
              <a:t>С</a:t>
            </a:r>
            <a:r>
              <a:rPr lang="ru-RU" sz="2000" dirty="0" smtClean="0"/>
              <a:t> </a:t>
            </a:r>
            <a:r>
              <a:rPr lang="ru-RU" sz="2000" dirty="0"/>
              <a:t>его помощью </a:t>
            </a:r>
            <a:r>
              <a:rPr lang="ru-RU" sz="2000" dirty="0" err="1"/>
              <a:t>кибермошенники</a:t>
            </a:r>
            <a:r>
              <a:rPr lang="ru-RU" sz="2000" dirty="0"/>
              <a:t> пытаются выманить у человека конфиденциальные данные или вынудить его на какие-либо нежелательные действия. С этой целью злоумышленники используют мгновенные и почтовые сообщения и специально созданные поддельные </a:t>
            </a:r>
            <a:r>
              <a:rPr lang="ru-RU" sz="2000" dirty="0" smtClean="0"/>
              <a:t>веб-сайты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/>
                </a:solidFill>
              </a:rPr>
              <a:t>Кража личности. </a:t>
            </a:r>
            <a:r>
              <a:rPr lang="ru-RU" sz="2000" dirty="0"/>
              <a:t>Н</a:t>
            </a:r>
            <a:r>
              <a:rPr lang="ru-RU" sz="2000" dirty="0" smtClean="0"/>
              <a:t>езаконное </a:t>
            </a:r>
            <a:r>
              <a:rPr lang="ru-RU" sz="2000" dirty="0"/>
              <a:t>использование чужих персональных данных для получения выгоды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 мошенничество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1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4</a:t>
            </a:fld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Каналы распространения</a:t>
            </a:r>
            <a:endParaRPr lang="ru-RU" dirty="0"/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36"/>
          </p:nvPr>
        </p:nvSpPr>
        <p:spPr>
          <a:xfrm>
            <a:off x="326232" y="1171013"/>
            <a:ext cx="8489155" cy="16692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Почта</a:t>
            </a:r>
            <a:endParaRPr lang="en-US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3"/>
                </a:solidFill>
              </a:rPr>
              <a:t>Whatsapp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Twitter, 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Поисковая выдача</a:t>
            </a:r>
            <a:endParaRPr lang="en-US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04" y="1049632"/>
            <a:ext cx="6445184" cy="3894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04" y="1106276"/>
            <a:ext cx="6420484" cy="331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03" y="1068406"/>
            <a:ext cx="6584739" cy="38758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52" y="1049632"/>
            <a:ext cx="4890202" cy="43737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50" y="999965"/>
            <a:ext cx="6674892" cy="52799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89" y="1171013"/>
            <a:ext cx="6778766" cy="25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6232" y="2931941"/>
            <a:ext cx="5196744" cy="418576"/>
          </a:xfrm>
        </p:spPr>
        <p:txBody>
          <a:bodyPr/>
          <a:lstStyle/>
          <a:p>
            <a:r>
              <a:rPr lang="ru-RU" dirty="0" smtClean="0"/>
              <a:t> Онлайн угрозы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6</a:t>
            </a:fld>
            <a:endParaRPr lang="ru-RU"/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en-US" dirty="0" smtClean="0"/>
              <a:t> 1:</a:t>
            </a:r>
            <a:r>
              <a:rPr lang="ru-RU" dirty="0" smtClean="0"/>
              <a:t> </a:t>
            </a:r>
            <a:r>
              <a:rPr lang="ru-RU" dirty="0" err="1" smtClean="0"/>
              <a:t>Фишинг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307970" cy="246221"/>
          </a:xfrm>
        </p:spPr>
        <p:txBody>
          <a:bodyPr/>
          <a:lstStyle/>
          <a:p>
            <a:r>
              <a:rPr lang="ru-RU" dirty="0"/>
              <a:t>Эта схема проста, но наиболее результативна, так как рассчитана на невнимательность и неосведомленность </a:t>
            </a:r>
            <a:r>
              <a:rPr lang="ru-RU" dirty="0" smtClean="0"/>
              <a:t>пользователей.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58" y="1477937"/>
            <a:ext cx="5943146" cy="2872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29" y="1242880"/>
            <a:ext cx="5381203" cy="4463326"/>
          </a:xfrm>
          <a:prstGeom prst="rect">
            <a:avLst/>
          </a:prstGeom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326232" y="1674532"/>
            <a:ext cx="830797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Официальные домены </a:t>
            </a:r>
            <a:r>
              <a:rPr lang="en-US" dirty="0"/>
              <a:t>Steam – steamcommunity.com </a:t>
            </a:r>
            <a:r>
              <a:rPr lang="ru-RU" dirty="0"/>
              <a:t>и </a:t>
            </a:r>
            <a:r>
              <a:rPr lang="en-US" dirty="0" smtClean="0"/>
              <a:t>steampowered.com</a:t>
            </a:r>
            <a:r>
              <a:rPr lang="ru-RU" dirty="0" smtClean="0"/>
              <a:t>. </a:t>
            </a:r>
            <a:r>
              <a:rPr lang="ru-RU" dirty="0"/>
              <a:t>Мошенники регистрируют очень похожие домены для усыпления бдительности жертвы. К примеру</a:t>
            </a:r>
            <a:r>
              <a:rPr lang="ru-RU" dirty="0" smtClean="0"/>
              <a:t>:</a:t>
            </a:r>
          </a:p>
          <a:p>
            <a:r>
              <a:rPr lang="en-US" dirty="0" err="1" smtClean="0"/>
              <a:t>steam.stearncommunity.click</a:t>
            </a:r>
            <a:endParaRPr lang="ru-RU" dirty="0"/>
          </a:p>
          <a:p>
            <a:r>
              <a:rPr lang="en-US" dirty="0" smtClean="0"/>
              <a:t>steamcammunitty.com</a:t>
            </a:r>
            <a:endParaRPr lang="en-US" dirty="0"/>
          </a:p>
          <a:p>
            <a:r>
              <a:rPr lang="en-US" dirty="0"/>
              <a:t>steamcammunity.ml</a:t>
            </a:r>
          </a:p>
          <a:p>
            <a:r>
              <a:rPr lang="en-US" dirty="0"/>
              <a:t>steamcamrnunitty.com</a:t>
            </a:r>
          </a:p>
          <a:p>
            <a:r>
              <a:rPr lang="en-US" dirty="0"/>
              <a:t>steamcommmunnity.ml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7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/>
              <a:t>В Сети огромное количество магазинов, предлагающих приобрести ключи.  Покупка ключа – это всегда кот в мешке, до момента активации невозможно узнать, рабочий он или нет.  Здесь можно рассчитывать только на добросовестность продавца. Часто пользователи в погоне за новой игрой и привлекательным ценником забывают простые правила безопасности и приобретают ключи на сомнительных площадках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Случай</a:t>
            </a:r>
            <a:r>
              <a:rPr lang="en-US" dirty="0"/>
              <a:t> </a:t>
            </a:r>
            <a:r>
              <a:rPr lang="ru-RU" dirty="0" smtClean="0"/>
              <a:t>2</a:t>
            </a:r>
            <a:r>
              <a:rPr lang="en-US" dirty="0" smtClean="0"/>
              <a:t>:</a:t>
            </a:r>
            <a:r>
              <a:rPr lang="ru-RU" dirty="0" smtClean="0"/>
              <a:t> Продажа/розыгрыш </a:t>
            </a:r>
            <a:r>
              <a:rPr lang="ru-RU" dirty="0" err="1" smtClean="0"/>
              <a:t>невалидных</a:t>
            </a:r>
            <a:r>
              <a:rPr lang="ru-RU" dirty="0" smtClean="0"/>
              <a:t> ключей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4" y="1828144"/>
            <a:ext cx="6991519" cy="4321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4" y="1828144"/>
            <a:ext cx="7376052" cy="43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8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/>
              <a:t>Еще один способ получить игры дешевле, чем они стоят собственно в </a:t>
            </a:r>
            <a:r>
              <a:rPr lang="ru-RU" dirty="0" err="1"/>
              <a:t>Steam</a:t>
            </a:r>
            <a:r>
              <a:rPr lang="ru-RU" dirty="0"/>
              <a:t>, — купить у кого-нибудь уже существующий аккаунт. Продают их зачастую те же самые сомнительные магазины, которые торгуют дешевыми ключами. Почему же находятся покупатели на такой товар? Сделав приличную скидку на купленные игры и </a:t>
            </a:r>
            <a:r>
              <a:rPr lang="ru-RU" dirty="0" err="1"/>
              <a:t>внутрииигровые</a:t>
            </a:r>
            <a:r>
              <a:rPr lang="ru-RU" dirty="0"/>
              <a:t> предметы, продавец отдает пользователю готовый профиль.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en-US" dirty="0" smtClean="0"/>
              <a:t> </a:t>
            </a:r>
            <a:r>
              <a:rPr lang="ru-RU" dirty="0" smtClean="0"/>
              <a:t>3</a:t>
            </a:r>
            <a:r>
              <a:rPr lang="en-US" dirty="0" smtClean="0"/>
              <a:t>:</a:t>
            </a:r>
            <a:r>
              <a:rPr lang="ru-RU" dirty="0" smtClean="0"/>
              <a:t> Покупка/продажа аккаунта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89" y="1861168"/>
            <a:ext cx="5314469" cy="45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9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/>
              <a:t>Примерно так же работают схемы с приложениями, которые обещают повысить безопасность </a:t>
            </a:r>
            <a:r>
              <a:rPr lang="ru-RU" dirty="0" smtClean="0"/>
              <a:t>аккаунта</a:t>
            </a:r>
            <a:r>
              <a:rPr lang="ru-RU" dirty="0"/>
              <a:t>, добавить какие-то дополнительные функции или, скажем, обещают испортить репутацию в </a:t>
            </a:r>
            <a:r>
              <a:rPr lang="ru-RU" dirty="0" err="1"/>
              <a:t>Steam</a:t>
            </a:r>
            <a:r>
              <a:rPr lang="ru-RU" dirty="0"/>
              <a:t> </a:t>
            </a:r>
            <a:r>
              <a:rPr lang="ru-RU" dirty="0" smtClean="0"/>
              <a:t>кому-то. </a:t>
            </a:r>
            <a:r>
              <a:rPr lang="ru-RU" dirty="0"/>
              <a:t>Таких программ огромное количество, но доверять им не стоит — по точно тем же причинам: они крадут данные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en-US" dirty="0" smtClean="0"/>
              <a:t> </a:t>
            </a:r>
            <a:r>
              <a:rPr lang="ru-RU" dirty="0" smtClean="0"/>
              <a:t>4</a:t>
            </a:r>
            <a:r>
              <a:rPr lang="en-US" dirty="0" smtClean="0"/>
              <a:t>:</a:t>
            </a:r>
            <a:r>
              <a:rPr lang="ru-RU" dirty="0" smtClean="0"/>
              <a:t> 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and graphics">
  <a:themeElements>
    <a:clrScheme name="Другая 1">
      <a:dk1>
        <a:srgbClr val="575757"/>
      </a:dk1>
      <a:lt1>
        <a:sysClr val="window" lastClr="FFFFFF"/>
      </a:lt1>
      <a:dk2>
        <a:srgbClr val="111111"/>
      </a:dk2>
      <a:lt2>
        <a:srgbClr val="E7E6E6"/>
      </a:lt2>
      <a:accent1>
        <a:srgbClr val="006D5C"/>
      </a:accent1>
      <a:accent2>
        <a:srgbClr val="009982"/>
      </a:accent2>
      <a:accent3>
        <a:srgbClr val="71C9BC"/>
      </a:accent3>
      <a:accent4>
        <a:srgbClr val="FFFFFF"/>
      </a:accent4>
      <a:accent5>
        <a:srgbClr val="C8C8C8"/>
      </a:accent5>
      <a:accent6>
        <a:srgbClr val="FF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out pagination">
  <a:themeElements>
    <a:clrScheme name="Другая 1">
      <a:dk1>
        <a:srgbClr val="575757"/>
      </a:dk1>
      <a:lt1>
        <a:sysClr val="window" lastClr="FFFFFF"/>
      </a:lt1>
      <a:dk2>
        <a:srgbClr val="111111"/>
      </a:dk2>
      <a:lt2>
        <a:srgbClr val="E7E6E6"/>
      </a:lt2>
      <a:accent1>
        <a:srgbClr val="006D5C"/>
      </a:accent1>
      <a:accent2>
        <a:srgbClr val="009982"/>
      </a:accent2>
      <a:accent3>
        <a:srgbClr val="71C9BC"/>
      </a:accent3>
      <a:accent4>
        <a:srgbClr val="FFFFFF"/>
      </a:accent4>
      <a:accent5>
        <a:srgbClr val="C8C8C8"/>
      </a:accent5>
      <a:accent6>
        <a:srgbClr val="FF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A797AEB0FA649BCE7945BED9F5A1F" ma:contentTypeVersion="5" ma:contentTypeDescription="Create a new document." ma:contentTypeScope="" ma:versionID="08abb4c5b3449e891f9637dcab00d90b">
  <xsd:schema xmlns:xsd="http://www.w3.org/2001/XMLSchema" xmlns:xs="http://www.w3.org/2001/XMLSchema" xmlns:p="http://schemas.microsoft.com/office/2006/metadata/properties" xmlns:ns1="http://schemas.microsoft.com/sharepoint/v3" xmlns:ns2="3e7a4f67-9224-46ab-b41e-4dda0420fb2d" xmlns:ns3="4013f205-b186-483b-8e78-2f14e227aaa5" targetNamespace="http://schemas.microsoft.com/office/2006/metadata/properties" ma:root="true" ma:fieldsID="4f87cab0432ccb137c14a788da3eee95" ns1:_="" ns2:_="" ns3:_="">
    <xsd:import namespace="http://schemas.microsoft.com/sharepoint/v3"/>
    <xsd:import namespace="3e7a4f67-9224-46ab-b41e-4dda0420fb2d"/>
    <xsd:import namespace="4013f205-b186-483b-8e78-2f14e227aa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IPC_DocumentPreview" minOccurs="0"/>
                <xsd:element ref="ns3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a4f67-9224-46ab-b41e-4dda0420fb2d" elementFormDefault="qualified">
    <xsd:import namespace="http://schemas.microsoft.com/office/2006/documentManagement/types"/>
    <xsd:import namespace="http://schemas.microsoft.com/office/infopath/2007/PartnerControls"/>
    <xsd:element name="KIPC_DocumentPreview" ma:index="10" nillable="true" ma:displayName="Document Preview" ma:format="Image" ma:internalName="KIPC_Document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3f205-b186-483b-8e78-2f14e227aaa5" elementFormDefault="qualified">
    <xsd:import namespace="http://schemas.microsoft.com/office/2006/documentManagement/types"/>
    <xsd:import namespace="http://schemas.microsoft.com/office/infopath/2007/PartnerControls"/>
    <xsd:element name="Link" ma:index="1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IPC_DocumentPreview xmlns="3e7a4f67-9224-46ab-b41e-4dda0420fb2d">
      <Url>https://brandcentral.kaspersky.com/PublishingImages/Brandcentral/dark_4x3.png</Url>
      <Description xsi:nil="true"/>
    </KIPC_DocumentPreview>
    <Link xmlns="4013f205-b186-483b-8e78-2f14e227aaa5">
      <Url xsi:nil="true"/>
      <Description xsi:nil="true"/>
    </Link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7C0870-9719-41AE-BDAE-18091FD69F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3461E-2B25-43F0-8EE7-DA49FC8AA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7a4f67-9224-46ab-b41e-4dda0420fb2d"/>
    <ds:schemaRef ds:uri="4013f205-b186-483b-8e78-2f14e227aa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A26FBB-548D-4880-9609-864DA11A85E6}">
  <ds:schemaRefs>
    <ds:schemaRef ds:uri="http://www.w3.org/XML/1998/namespace"/>
    <ds:schemaRef ds:uri="http://purl.org/dc/terms/"/>
    <ds:schemaRef ds:uri="4013f205-b186-483b-8e78-2f14e227aaa5"/>
    <ds:schemaRef ds:uri="http://purl.org/dc/elements/1.1/"/>
    <ds:schemaRef ds:uri="http://schemas.microsoft.com/office/infopath/2007/PartnerControls"/>
    <ds:schemaRef ds:uri="http://schemas.microsoft.com/office/2006/metadata/properties"/>
    <ds:schemaRef ds:uri="3e7a4f67-9224-46ab-b41e-4dda0420fb2d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586</Words>
  <Application>Microsoft Office PowerPoint</Application>
  <PresentationFormat>On-screen Show (4:3)</PresentationFormat>
  <Paragraphs>65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Pages and graphics</vt:lpstr>
      <vt:lpstr>Slides without pagination</vt:lpstr>
      <vt:lpstr>Онлайн мошенничество</vt:lpstr>
      <vt:lpstr>Что такое онлайн мошенничество?</vt:lpstr>
      <vt:lpstr>Онлайн мошенничество</vt:lpstr>
      <vt:lpstr>Каналы распространения</vt:lpstr>
      <vt:lpstr> Онлайн угрозы</vt:lpstr>
      <vt:lpstr>Случай 1: Фишинг</vt:lpstr>
      <vt:lpstr>Случай 2: Продажа/розыгрыш невалидных ключей</vt:lpstr>
      <vt:lpstr>Случай 3: Покупка/продажа аккаунта</vt:lpstr>
      <vt:lpstr>Случай 4: Приложения</vt:lpstr>
      <vt:lpstr>Случай 5: Кража личности</vt:lpstr>
      <vt:lpstr>Случай 6: Лотереи, розыгрыши призов</vt:lpstr>
      <vt:lpstr>Случай 7: Группы в социальных сетях</vt:lpstr>
      <vt:lpstr>Как защититься от онлайн мошенничества? Техническое решение!</vt:lpstr>
      <vt:lpstr>Используйте технические решения!</vt:lpstr>
      <vt:lpstr>Как защититься от онлайн мошенничества? Советы!</vt:lpstr>
      <vt:lpstr>Простые правила</vt:lpstr>
      <vt:lpstr>Образование!</vt:lpstr>
      <vt:lpstr>Спасибо!  Читайте про онлайн безопасность: https://www.kaspersky.ru/blog https://kids.kaspersky.ru/  </vt:lpstr>
    </vt:vector>
  </TitlesOfParts>
  <Company>Kaspersky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Shapovalov</dc:creator>
  <cp:lastModifiedBy>Konstantin Ignatev</cp:lastModifiedBy>
  <cp:revision>362</cp:revision>
  <dcterms:created xsi:type="dcterms:W3CDTF">2016-08-02T08:27:25Z</dcterms:created>
  <dcterms:modified xsi:type="dcterms:W3CDTF">2019-02-27T13:19:50Z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0x010100F05A797AEB0FA649BCE7945BED9F5A1F</vt:lpwstr>
  </property>
</Properties>
</file>